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notesMasterIdLst>
    <p:notesMasterId r:id="rId13"/>
  </p:notesMasterIdLst>
  <p:sldIdLst>
    <p:sldId id="256" r:id="rId2"/>
    <p:sldId id="270" r:id="rId3"/>
    <p:sldId id="271" r:id="rId4"/>
    <p:sldId id="277" r:id="rId5"/>
    <p:sldId id="283" r:id="rId6"/>
    <p:sldId id="276" r:id="rId7"/>
    <p:sldId id="273" r:id="rId8"/>
    <p:sldId id="281" r:id="rId9"/>
    <p:sldId id="275" r:id="rId10"/>
    <p:sldId id="284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EA"/>
    <a:srgbClr val="17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DD4608-AF76-4F30-A82B-86B0F3B10547}" v="25" dt="2020-09-02T03:37:13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75"/>
    <p:restoredTop sz="91429"/>
  </p:normalViewPr>
  <p:slideViewPr>
    <p:cSldViewPr>
      <p:cViewPr varScale="1">
        <p:scale>
          <a:sx n="117" d="100"/>
          <a:sy n="117" d="100"/>
        </p:scale>
        <p:origin x="16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s://vancouver.mywconline.com/index.php?scode=NANF20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s://vancouver.mywconline.com/index.php?scode=NANF2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61CC57-F037-4760-B684-437815290276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9805262-A5DA-47E8-8756-F5FB72ABC0DF}">
      <dgm:prSet/>
      <dgm:spPr/>
      <dgm:t>
        <a:bodyPr/>
        <a:lstStyle/>
        <a:p>
          <a:r>
            <a:rPr lang="en-CA"/>
            <a:t>The VIU Writing Centre provides support to all university writers in their intellectual endeavours.</a:t>
          </a:r>
          <a:endParaRPr lang="en-US"/>
        </a:p>
      </dgm:t>
    </dgm:pt>
    <dgm:pt modelId="{32F8C027-32C3-45BC-8272-FCCC80931B63}" type="parTrans" cxnId="{FB45CE38-D5FE-4972-93D1-E981D710D853}">
      <dgm:prSet/>
      <dgm:spPr/>
      <dgm:t>
        <a:bodyPr/>
        <a:lstStyle/>
        <a:p>
          <a:endParaRPr lang="en-US"/>
        </a:p>
      </dgm:t>
    </dgm:pt>
    <dgm:pt modelId="{A3072FC7-4AE9-4F36-8675-0ECF0A11E522}" type="sibTrans" cxnId="{FB45CE38-D5FE-4972-93D1-E981D710D853}">
      <dgm:prSet/>
      <dgm:spPr/>
      <dgm:t>
        <a:bodyPr/>
        <a:lstStyle/>
        <a:p>
          <a:endParaRPr lang="en-US"/>
        </a:p>
      </dgm:t>
    </dgm:pt>
    <dgm:pt modelId="{49F89A5D-EAF7-4097-B2E4-E7BAB6D5CC51}">
      <dgm:prSet/>
      <dgm:spPr/>
      <dgm:t>
        <a:bodyPr/>
        <a:lstStyle/>
        <a:p>
          <a:r>
            <a:rPr lang="en-CA" dirty="0"/>
            <a:t>For the typical student that means we assist you to make your assignments reflect your ideas effectively. We like to consider ourselves the Writing and </a:t>
          </a:r>
          <a:r>
            <a:rPr lang="en-CA" i="1" dirty="0"/>
            <a:t>Thinking</a:t>
          </a:r>
          <a:r>
            <a:rPr lang="en-CA" dirty="0"/>
            <a:t> Centre.</a:t>
          </a:r>
        </a:p>
      </dgm:t>
    </dgm:pt>
    <dgm:pt modelId="{77236462-B4F3-40BD-BFCC-8FCF001A296D}" type="parTrans" cxnId="{0110FF0A-DB8E-40EB-AB73-98E09EA920AB}">
      <dgm:prSet/>
      <dgm:spPr/>
      <dgm:t>
        <a:bodyPr/>
        <a:lstStyle/>
        <a:p>
          <a:endParaRPr lang="en-US"/>
        </a:p>
      </dgm:t>
    </dgm:pt>
    <dgm:pt modelId="{62C800E3-E23C-4E7B-875A-D6F86A26B9E5}" type="sibTrans" cxnId="{0110FF0A-DB8E-40EB-AB73-98E09EA920AB}">
      <dgm:prSet/>
      <dgm:spPr/>
      <dgm:t>
        <a:bodyPr/>
        <a:lstStyle/>
        <a:p>
          <a:endParaRPr lang="en-US"/>
        </a:p>
      </dgm:t>
    </dgm:pt>
    <dgm:pt modelId="{9442A074-AEFE-4C43-AD88-CC0C10335393}" type="pres">
      <dgm:prSet presAssocID="{EF61CC57-F037-4760-B684-437815290276}" presName="Name0" presStyleCnt="0">
        <dgm:presLayoutVars>
          <dgm:dir/>
          <dgm:animLvl val="lvl"/>
          <dgm:resizeHandles val="exact"/>
        </dgm:presLayoutVars>
      </dgm:prSet>
      <dgm:spPr/>
    </dgm:pt>
    <dgm:pt modelId="{B87B076F-7DF4-9245-BA2E-9E3656037EA9}" type="pres">
      <dgm:prSet presAssocID="{49F89A5D-EAF7-4097-B2E4-E7BAB6D5CC51}" presName="boxAndChildren" presStyleCnt="0"/>
      <dgm:spPr/>
    </dgm:pt>
    <dgm:pt modelId="{40F01A3C-C818-8240-8071-409A4F37D00F}" type="pres">
      <dgm:prSet presAssocID="{49F89A5D-EAF7-4097-B2E4-E7BAB6D5CC51}" presName="parentTextBox" presStyleLbl="node1" presStyleIdx="0" presStyleCnt="2"/>
      <dgm:spPr/>
    </dgm:pt>
    <dgm:pt modelId="{7D1FA1AB-F6EE-4A42-8499-EC1973FBE5E9}" type="pres">
      <dgm:prSet presAssocID="{A3072FC7-4AE9-4F36-8675-0ECF0A11E522}" presName="sp" presStyleCnt="0"/>
      <dgm:spPr/>
    </dgm:pt>
    <dgm:pt modelId="{E3E184EA-6640-1644-8BB6-87E054C8701E}" type="pres">
      <dgm:prSet presAssocID="{F9805262-A5DA-47E8-8756-F5FB72ABC0DF}" presName="arrowAndChildren" presStyleCnt="0"/>
      <dgm:spPr/>
    </dgm:pt>
    <dgm:pt modelId="{AF892C5D-5FEF-E049-BDBD-973B357E5D1F}" type="pres">
      <dgm:prSet presAssocID="{F9805262-A5DA-47E8-8756-F5FB72ABC0DF}" presName="parentTextArrow" presStyleLbl="node1" presStyleIdx="1" presStyleCnt="2"/>
      <dgm:spPr/>
    </dgm:pt>
  </dgm:ptLst>
  <dgm:cxnLst>
    <dgm:cxn modelId="{0110FF0A-DB8E-40EB-AB73-98E09EA920AB}" srcId="{EF61CC57-F037-4760-B684-437815290276}" destId="{49F89A5D-EAF7-4097-B2E4-E7BAB6D5CC51}" srcOrd="1" destOrd="0" parTransId="{77236462-B4F3-40BD-BFCC-8FCF001A296D}" sibTransId="{62C800E3-E23C-4E7B-875A-D6F86A26B9E5}"/>
    <dgm:cxn modelId="{FB45CE38-D5FE-4972-93D1-E981D710D853}" srcId="{EF61CC57-F037-4760-B684-437815290276}" destId="{F9805262-A5DA-47E8-8756-F5FB72ABC0DF}" srcOrd="0" destOrd="0" parTransId="{32F8C027-32C3-45BC-8272-FCCC80931B63}" sibTransId="{A3072FC7-4AE9-4F36-8675-0ECF0A11E522}"/>
    <dgm:cxn modelId="{3430A24A-CBCB-6241-B5D1-75A9085DB334}" type="presOf" srcId="{F9805262-A5DA-47E8-8756-F5FB72ABC0DF}" destId="{AF892C5D-5FEF-E049-BDBD-973B357E5D1F}" srcOrd="0" destOrd="0" presId="urn:microsoft.com/office/officeart/2005/8/layout/process4"/>
    <dgm:cxn modelId="{1EF15979-4A68-3644-8AE6-E766C332C2C7}" type="presOf" srcId="{EF61CC57-F037-4760-B684-437815290276}" destId="{9442A074-AEFE-4C43-AD88-CC0C10335393}" srcOrd="0" destOrd="0" presId="urn:microsoft.com/office/officeart/2005/8/layout/process4"/>
    <dgm:cxn modelId="{732BA898-8D8D-1640-AC91-F17A59384B5D}" type="presOf" srcId="{49F89A5D-EAF7-4097-B2E4-E7BAB6D5CC51}" destId="{40F01A3C-C818-8240-8071-409A4F37D00F}" srcOrd="0" destOrd="0" presId="urn:microsoft.com/office/officeart/2005/8/layout/process4"/>
    <dgm:cxn modelId="{36B3B11E-F952-7744-B19D-2E7282862408}" type="presParOf" srcId="{9442A074-AEFE-4C43-AD88-CC0C10335393}" destId="{B87B076F-7DF4-9245-BA2E-9E3656037EA9}" srcOrd="0" destOrd="0" presId="urn:microsoft.com/office/officeart/2005/8/layout/process4"/>
    <dgm:cxn modelId="{13977ECE-ECF9-8743-B0B2-382F41B3C895}" type="presParOf" srcId="{B87B076F-7DF4-9245-BA2E-9E3656037EA9}" destId="{40F01A3C-C818-8240-8071-409A4F37D00F}" srcOrd="0" destOrd="0" presId="urn:microsoft.com/office/officeart/2005/8/layout/process4"/>
    <dgm:cxn modelId="{FA13EDD9-DE82-3F4A-8010-5AB7C5C06C00}" type="presParOf" srcId="{9442A074-AEFE-4C43-AD88-CC0C10335393}" destId="{7D1FA1AB-F6EE-4A42-8499-EC1973FBE5E9}" srcOrd="1" destOrd="0" presId="urn:microsoft.com/office/officeart/2005/8/layout/process4"/>
    <dgm:cxn modelId="{234364DD-44DF-FB4E-A0D6-C760183D5546}" type="presParOf" srcId="{9442A074-AEFE-4C43-AD88-CC0C10335393}" destId="{E3E184EA-6640-1644-8BB6-87E054C8701E}" srcOrd="2" destOrd="0" presId="urn:microsoft.com/office/officeart/2005/8/layout/process4"/>
    <dgm:cxn modelId="{C615AD5E-1580-204A-8713-091CDA16A151}" type="presParOf" srcId="{E3E184EA-6640-1644-8BB6-87E054C8701E}" destId="{AF892C5D-5FEF-E049-BDBD-973B357E5D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BFB6E7-EBED-4A59-82DE-93E0542668F4}" type="doc">
      <dgm:prSet loTypeId="urn:microsoft.com/office/officeart/2005/8/layout/process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BFAA48-67D0-404A-9AFC-203003ED83F7}">
      <dgm:prSet/>
      <dgm:spPr/>
      <dgm:t>
        <a:bodyPr/>
        <a:lstStyle/>
        <a:p>
          <a:r>
            <a:rPr lang="en-US"/>
            <a:t>We can help you with a range of activities depending on your wishes:</a:t>
          </a:r>
        </a:p>
      </dgm:t>
    </dgm:pt>
    <dgm:pt modelId="{2C2CDD64-9402-4F48-B7BD-A5A7A14A58B6}" type="parTrans" cxnId="{95E4AE5A-9CBE-424D-BA87-218EE4540D31}">
      <dgm:prSet/>
      <dgm:spPr/>
      <dgm:t>
        <a:bodyPr/>
        <a:lstStyle/>
        <a:p>
          <a:endParaRPr lang="en-US"/>
        </a:p>
      </dgm:t>
    </dgm:pt>
    <dgm:pt modelId="{FA862A8F-FA73-424B-AEFB-5D4814AAF94A}" type="sibTrans" cxnId="{95E4AE5A-9CBE-424D-BA87-218EE4540D31}">
      <dgm:prSet/>
      <dgm:spPr/>
      <dgm:t>
        <a:bodyPr/>
        <a:lstStyle/>
        <a:p>
          <a:endParaRPr lang="en-US"/>
        </a:p>
      </dgm:t>
    </dgm:pt>
    <dgm:pt modelId="{482BCEE0-EC57-4C2F-A825-64754AD15B0F}">
      <dgm:prSet/>
      <dgm:spPr/>
      <dgm:t>
        <a:bodyPr/>
        <a:lstStyle/>
        <a:p>
          <a:r>
            <a:rPr lang="en-US" dirty="0"/>
            <a:t>You could come right at the start of your process, merely with the prof’s assignment description, and we would discuss with you how to proceed.</a:t>
          </a:r>
        </a:p>
      </dgm:t>
    </dgm:pt>
    <dgm:pt modelId="{065C75FD-36E4-4C4E-91A0-E6652A87B50D}" type="parTrans" cxnId="{194860DE-51C3-48E4-9BD8-31537F2FE26A}">
      <dgm:prSet/>
      <dgm:spPr/>
      <dgm:t>
        <a:bodyPr/>
        <a:lstStyle/>
        <a:p>
          <a:endParaRPr lang="en-US"/>
        </a:p>
      </dgm:t>
    </dgm:pt>
    <dgm:pt modelId="{582E5EA6-0CE8-412A-BC15-0B441A04BAFF}" type="sibTrans" cxnId="{194860DE-51C3-48E4-9BD8-31537F2FE26A}">
      <dgm:prSet/>
      <dgm:spPr/>
      <dgm:t>
        <a:bodyPr/>
        <a:lstStyle/>
        <a:p>
          <a:endParaRPr lang="en-US"/>
        </a:p>
      </dgm:t>
    </dgm:pt>
    <dgm:pt modelId="{BF9608B9-317A-4CD2-B90C-94B0299450A7}">
      <dgm:prSet/>
      <dgm:spPr/>
      <dgm:t>
        <a:bodyPr/>
        <a:lstStyle/>
        <a:p>
          <a:r>
            <a:rPr lang="en-US" dirty="0"/>
            <a:t>You might want help crafting a thesis statement.</a:t>
          </a:r>
        </a:p>
      </dgm:t>
    </dgm:pt>
    <dgm:pt modelId="{FE5C8545-8059-4A1F-9819-BBDFB21BE57D}" type="parTrans" cxnId="{2E26AB02-8088-43DD-8ECC-5210FC205E55}">
      <dgm:prSet/>
      <dgm:spPr/>
      <dgm:t>
        <a:bodyPr/>
        <a:lstStyle/>
        <a:p>
          <a:endParaRPr lang="en-US"/>
        </a:p>
      </dgm:t>
    </dgm:pt>
    <dgm:pt modelId="{76E295D1-E9D4-4CB3-9421-756B4D52DF18}" type="sibTrans" cxnId="{2E26AB02-8088-43DD-8ECC-5210FC205E55}">
      <dgm:prSet/>
      <dgm:spPr/>
      <dgm:t>
        <a:bodyPr/>
        <a:lstStyle/>
        <a:p>
          <a:endParaRPr lang="en-US"/>
        </a:p>
      </dgm:t>
    </dgm:pt>
    <dgm:pt modelId="{F9552D4F-D151-411A-AB40-894956D5E9A0}">
      <dgm:prSet/>
      <dgm:spPr/>
      <dgm:t>
        <a:bodyPr/>
        <a:lstStyle/>
        <a:p>
          <a:r>
            <a:rPr lang="en-US" dirty="0"/>
            <a:t>Perhaps you are unclear about how to cite your sources using APA, MLA, or Chicago styles. We can help with that.</a:t>
          </a:r>
        </a:p>
      </dgm:t>
    </dgm:pt>
    <dgm:pt modelId="{79870248-7293-426C-B736-66ECF721154C}" type="parTrans" cxnId="{AF19431D-FE13-483A-9B63-859A74B62DFE}">
      <dgm:prSet/>
      <dgm:spPr/>
      <dgm:t>
        <a:bodyPr/>
        <a:lstStyle/>
        <a:p>
          <a:endParaRPr lang="en-US"/>
        </a:p>
      </dgm:t>
    </dgm:pt>
    <dgm:pt modelId="{43101670-1802-4681-B66C-EFB89F5CBB3B}" type="sibTrans" cxnId="{AF19431D-FE13-483A-9B63-859A74B62DFE}">
      <dgm:prSet/>
      <dgm:spPr/>
      <dgm:t>
        <a:bodyPr/>
        <a:lstStyle/>
        <a:p>
          <a:endParaRPr lang="en-US"/>
        </a:p>
      </dgm:t>
    </dgm:pt>
    <dgm:pt modelId="{AC576C61-9CF3-4B79-8287-FFD95F36D4E1}">
      <dgm:prSet/>
      <dgm:spPr/>
      <dgm:t>
        <a:bodyPr/>
        <a:lstStyle/>
        <a:p>
          <a:r>
            <a:rPr lang="en-US" dirty="0"/>
            <a:t>Perhaps you find it hard to construct grammatically-correct sentences. We will help you correct them.</a:t>
          </a:r>
        </a:p>
      </dgm:t>
    </dgm:pt>
    <dgm:pt modelId="{4C006CF8-F6E1-4DFD-87C2-3D56A70E85E2}" type="parTrans" cxnId="{96A208D8-E105-4432-9B50-090205544459}">
      <dgm:prSet/>
      <dgm:spPr/>
      <dgm:t>
        <a:bodyPr/>
        <a:lstStyle/>
        <a:p>
          <a:endParaRPr lang="en-US"/>
        </a:p>
      </dgm:t>
    </dgm:pt>
    <dgm:pt modelId="{773D4017-3D9D-4059-949B-8F1CD73A57AA}" type="sibTrans" cxnId="{96A208D8-E105-4432-9B50-090205544459}">
      <dgm:prSet/>
      <dgm:spPr/>
      <dgm:t>
        <a:bodyPr/>
        <a:lstStyle/>
        <a:p>
          <a:endParaRPr lang="en-US"/>
        </a:p>
      </dgm:t>
    </dgm:pt>
    <dgm:pt modelId="{2C1AB6C0-E0B3-4EE9-A8CB-6B397ECD93EA}">
      <dgm:prSet/>
      <dgm:spPr/>
      <dgm:t>
        <a:bodyPr/>
        <a:lstStyle/>
        <a:p>
          <a:r>
            <a:rPr lang="en-US" dirty="0"/>
            <a:t>Maybe you have a draft of a paper that you would like some feedback on: clarity, structure, and so on. </a:t>
          </a:r>
        </a:p>
      </dgm:t>
    </dgm:pt>
    <dgm:pt modelId="{5744D0E1-936D-4E7B-870D-B112504FCC92}" type="parTrans" cxnId="{7C546115-5879-4C98-A997-868FCF0C9A1D}">
      <dgm:prSet/>
      <dgm:spPr/>
      <dgm:t>
        <a:bodyPr/>
        <a:lstStyle/>
        <a:p>
          <a:endParaRPr lang="en-US"/>
        </a:p>
      </dgm:t>
    </dgm:pt>
    <dgm:pt modelId="{2B79B2E4-8CF0-406C-8EC2-CCC2806A3994}" type="sibTrans" cxnId="{7C546115-5879-4C98-A997-868FCF0C9A1D}">
      <dgm:prSet/>
      <dgm:spPr/>
      <dgm:t>
        <a:bodyPr/>
        <a:lstStyle/>
        <a:p>
          <a:endParaRPr lang="en-US"/>
        </a:p>
      </dgm:t>
    </dgm:pt>
    <dgm:pt modelId="{2BF494BF-D5B2-1247-905E-CA2ECE5EA2ED}" type="pres">
      <dgm:prSet presAssocID="{B5BFB6E7-EBED-4A59-82DE-93E0542668F4}" presName="linearFlow" presStyleCnt="0">
        <dgm:presLayoutVars>
          <dgm:resizeHandles val="exact"/>
        </dgm:presLayoutVars>
      </dgm:prSet>
      <dgm:spPr/>
    </dgm:pt>
    <dgm:pt modelId="{4875C255-F495-2149-9E9A-75CE954E12E7}" type="pres">
      <dgm:prSet presAssocID="{0ABFAA48-67D0-404A-9AFC-203003ED83F7}" presName="node" presStyleLbl="node1" presStyleIdx="0" presStyleCnt="1">
        <dgm:presLayoutVars>
          <dgm:bulletEnabled val="1"/>
        </dgm:presLayoutVars>
      </dgm:prSet>
      <dgm:spPr/>
    </dgm:pt>
  </dgm:ptLst>
  <dgm:cxnLst>
    <dgm:cxn modelId="{2E26AB02-8088-43DD-8ECC-5210FC205E55}" srcId="{0ABFAA48-67D0-404A-9AFC-203003ED83F7}" destId="{BF9608B9-317A-4CD2-B90C-94B0299450A7}" srcOrd="1" destOrd="0" parTransId="{FE5C8545-8059-4A1F-9819-BBDFB21BE57D}" sibTransId="{76E295D1-E9D4-4CB3-9421-756B4D52DF18}"/>
    <dgm:cxn modelId="{7C546115-5879-4C98-A997-868FCF0C9A1D}" srcId="{0ABFAA48-67D0-404A-9AFC-203003ED83F7}" destId="{2C1AB6C0-E0B3-4EE9-A8CB-6B397ECD93EA}" srcOrd="4" destOrd="0" parTransId="{5744D0E1-936D-4E7B-870D-B112504FCC92}" sibTransId="{2B79B2E4-8CF0-406C-8EC2-CCC2806A3994}"/>
    <dgm:cxn modelId="{AF19431D-FE13-483A-9B63-859A74B62DFE}" srcId="{0ABFAA48-67D0-404A-9AFC-203003ED83F7}" destId="{F9552D4F-D151-411A-AB40-894956D5E9A0}" srcOrd="2" destOrd="0" parTransId="{79870248-7293-426C-B736-66ECF721154C}" sibTransId="{43101670-1802-4681-B66C-EFB89F5CBB3B}"/>
    <dgm:cxn modelId="{9A38A41D-2F10-A44A-AFA0-F4AB806934CD}" type="presOf" srcId="{482BCEE0-EC57-4C2F-A825-64754AD15B0F}" destId="{4875C255-F495-2149-9E9A-75CE954E12E7}" srcOrd="0" destOrd="1" presId="urn:microsoft.com/office/officeart/2005/8/layout/process2"/>
    <dgm:cxn modelId="{95E4AE5A-9CBE-424D-BA87-218EE4540D31}" srcId="{B5BFB6E7-EBED-4A59-82DE-93E0542668F4}" destId="{0ABFAA48-67D0-404A-9AFC-203003ED83F7}" srcOrd="0" destOrd="0" parTransId="{2C2CDD64-9402-4F48-B7BD-A5A7A14A58B6}" sibTransId="{FA862A8F-FA73-424B-AEFB-5D4814AAF94A}"/>
    <dgm:cxn modelId="{889BB262-45F7-F84F-86C3-A87F5C378754}" type="presOf" srcId="{BF9608B9-317A-4CD2-B90C-94B0299450A7}" destId="{4875C255-F495-2149-9E9A-75CE954E12E7}" srcOrd="0" destOrd="2" presId="urn:microsoft.com/office/officeart/2005/8/layout/process2"/>
    <dgm:cxn modelId="{B02F6785-4272-7B48-8C00-F39EF2507731}" type="presOf" srcId="{F9552D4F-D151-411A-AB40-894956D5E9A0}" destId="{4875C255-F495-2149-9E9A-75CE954E12E7}" srcOrd="0" destOrd="3" presId="urn:microsoft.com/office/officeart/2005/8/layout/process2"/>
    <dgm:cxn modelId="{82E84A91-A772-F74A-BC2A-ED26F7D397AD}" type="presOf" srcId="{0ABFAA48-67D0-404A-9AFC-203003ED83F7}" destId="{4875C255-F495-2149-9E9A-75CE954E12E7}" srcOrd="0" destOrd="0" presId="urn:microsoft.com/office/officeart/2005/8/layout/process2"/>
    <dgm:cxn modelId="{C07E96A0-5F63-6445-8F44-4A8FD6C5DF80}" type="presOf" srcId="{B5BFB6E7-EBED-4A59-82DE-93E0542668F4}" destId="{2BF494BF-D5B2-1247-905E-CA2ECE5EA2ED}" srcOrd="0" destOrd="0" presId="urn:microsoft.com/office/officeart/2005/8/layout/process2"/>
    <dgm:cxn modelId="{DBA4DED0-B918-124B-B548-9AA2E6853384}" type="presOf" srcId="{2C1AB6C0-E0B3-4EE9-A8CB-6B397ECD93EA}" destId="{4875C255-F495-2149-9E9A-75CE954E12E7}" srcOrd="0" destOrd="5" presId="urn:microsoft.com/office/officeart/2005/8/layout/process2"/>
    <dgm:cxn modelId="{5C03E7D5-4AAE-6D4C-9112-EF6DB464A25F}" type="presOf" srcId="{AC576C61-9CF3-4B79-8287-FFD95F36D4E1}" destId="{4875C255-F495-2149-9E9A-75CE954E12E7}" srcOrd="0" destOrd="4" presId="urn:microsoft.com/office/officeart/2005/8/layout/process2"/>
    <dgm:cxn modelId="{96A208D8-E105-4432-9B50-090205544459}" srcId="{0ABFAA48-67D0-404A-9AFC-203003ED83F7}" destId="{AC576C61-9CF3-4B79-8287-FFD95F36D4E1}" srcOrd="3" destOrd="0" parTransId="{4C006CF8-F6E1-4DFD-87C2-3D56A70E85E2}" sibTransId="{773D4017-3D9D-4059-949B-8F1CD73A57AA}"/>
    <dgm:cxn modelId="{194860DE-51C3-48E4-9BD8-31537F2FE26A}" srcId="{0ABFAA48-67D0-404A-9AFC-203003ED83F7}" destId="{482BCEE0-EC57-4C2F-A825-64754AD15B0F}" srcOrd="0" destOrd="0" parTransId="{065C75FD-36E4-4C4E-91A0-E6652A87B50D}" sibTransId="{582E5EA6-0CE8-412A-BC15-0B441A04BAFF}"/>
    <dgm:cxn modelId="{0501DAEF-B5D3-904D-B58F-B9E2279AB2DE}" type="presParOf" srcId="{2BF494BF-D5B2-1247-905E-CA2ECE5EA2ED}" destId="{4875C255-F495-2149-9E9A-75CE954E12E7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61CC57-F037-4760-B684-437815290276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9805262-A5DA-47E8-8756-F5FB72ABC0DF}">
      <dgm:prSet/>
      <dgm:spPr/>
      <dgm:t>
        <a:bodyPr/>
        <a:lstStyle/>
        <a:p>
          <a:r>
            <a:rPr lang="en-CA" dirty="0"/>
            <a:t>IAS helps international and second-language students </a:t>
          </a:r>
          <a:r>
            <a:rPr lang="en-US" b="0" i="0" dirty="0"/>
            <a:t>improve their  academic language skills.</a:t>
          </a:r>
          <a:endParaRPr lang="en-US" dirty="0"/>
        </a:p>
      </dgm:t>
    </dgm:pt>
    <dgm:pt modelId="{32F8C027-32C3-45BC-8272-FCCC80931B63}" type="parTrans" cxnId="{FB45CE38-D5FE-4972-93D1-E981D710D853}">
      <dgm:prSet/>
      <dgm:spPr/>
      <dgm:t>
        <a:bodyPr/>
        <a:lstStyle/>
        <a:p>
          <a:endParaRPr lang="en-US"/>
        </a:p>
      </dgm:t>
    </dgm:pt>
    <dgm:pt modelId="{A3072FC7-4AE9-4F36-8675-0ECF0A11E522}" type="sibTrans" cxnId="{FB45CE38-D5FE-4972-93D1-E981D710D853}">
      <dgm:prSet/>
      <dgm:spPr/>
      <dgm:t>
        <a:bodyPr/>
        <a:lstStyle/>
        <a:p>
          <a:endParaRPr lang="en-US"/>
        </a:p>
      </dgm:t>
    </dgm:pt>
    <dgm:pt modelId="{49F89A5D-EAF7-4097-B2E4-E7BAB6D5CC51}">
      <dgm:prSet/>
      <dgm:spPr/>
      <dgm:t>
        <a:bodyPr/>
        <a:lstStyle/>
        <a:p>
          <a:r>
            <a:rPr lang="en-CA" dirty="0"/>
            <a:t>Like the Writing Centre, we help with all aspects of the writing process, but we also offer additional second language support.</a:t>
          </a:r>
        </a:p>
      </dgm:t>
    </dgm:pt>
    <dgm:pt modelId="{62C800E3-E23C-4E7B-875A-D6F86A26B9E5}" type="sibTrans" cxnId="{0110FF0A-DB8E-40EB-AB73-98E09EA920AB}">
      <dgm:prSet/>
      <dgm:spPr/>
      <dgm:t>
        <a:bodyPr/>
        <a:lstStyle/>
        <a:p>
          <a:endParaRPr lang="en-US"/>
        </a:p>
      </dgm:t>
    </dgm:pt>
    <dgm:pt modelId="{77236462-B4F3-40BD-BFCC-8FCF001A296D}" type="parTrans" cxnId="{0110FF0A-DB8E-40EB-AB73-98E09EA920AB}">
      <dgm:prSet/>
      <dgm:spPr/>
      <dgm:t>
        <a:bodyPr/>
        <a:lstStyle/>
        <a:p>
          <a:endParaRPr lang="en-US"/>
        </a:p>
      </dgm:t>
    </dgm:pt>
    <dgm:pt modelId="{9442A074-AEFE-4C43-AD88-CC0C10335393}" type="pres">
      <dgm:prSet presAssocID="{EF61CC57-F037-4760-B684-437815290276}" presName="Name0" presStyleCnt="0">
        <dgm:presLayoutVars>
          <dgm:dir/>
          <dgm:animLvl val="lvl"/>
          <dgm:resizeHandles val="exact"/>
        </dgm:presLayoutVars>
      </dgm:prSet>
      <dgm:spPr/>
    </dgm:pt>
    <dgm:pt modelId="{B87B076F-7DF4-9245-BA2E-9E3656037EA9}" type="pres">
      <dgm:prSet presAssocID="{49F89A5D-EAF7-4097-B2E4-E7BAB6D5CC51}" presName="boxAndChildren" presStyleCnt="0"/>
      <dgm:spPr/>
    </dgm:pt>
    <dgm:pt modelId="{40F01A3C-C818-8240-8071-409A4F37D00F}" type="pres">
      <dgm:prSet presAssocID="{49F89A5D-EAF7-4097-B2E4-E7BAB6D5CC51}" presName="parentTextBox" presStyleLbl="node1" presStyleIdx="0" presStyleCnt="2"/>
      <dgm:spPr/>
    </dgm:pt>
    <dgm:pt modelId="{7D1FA1AB-F6EE-4A42-8499-EC1973FBE5E9}" type="pres">
      <dgm:prSet presAssocID="{A3072FC7-4AE9-4F36-8675-0ECF0A11E522}" presName="sp" presStyleCnt="0"/>
      <dgm:spPr/>
    </dgm:pt>
    <dgm:pt modelId="{E3E184EA-6640-1644-8BB6-87E054C8701E}" type="pres">
      <dgm:prSet presAssocID="{F9805262-A5DA-47E8-8756-F5FB72ABC0DF}" presName="arrowAndChildren" presStyleCnt="0"/>
      <dgm:spPr/>
    </dgm:pt>
    <dgm:pt modelId="{AF892C5D-5FEF-E049-BDBD-973B357E5D1F}" type="pres">
      <dgm:prSet presAssocID="{F9805262-A5DA-47E8-8756-F5FB72ABC0DF}" presName="parentTextArrow" presStyleLbl="node1" presStyleIdx="1" presStyleCnt="2"/>
      <dgm:spPr/>
    </dgm:pt>
  </dgm:ptLst>
  <dgm:cxnLst>
    <dgm:cxn modelId="{0110FF0A-DB8E-40EB-AB73-98E09EA920AB}" srcId="{EF61CC57-F037-4760-B684-437815290276}" destId="{49F89A5D-EAF7-4097-B2E4-E7BAB6D5CC51}" srcOrd="1" destOrd="0" parTransId="{77236462-B4F3-40BD-BFCC-8FCF001A296D}" sibTransId="{62C800E3-E23C-4E7B-875A-D6F86A26B9E5}"/>
    <dgm:cxn modelId="{FB45CE38-D5FE-4972-93D1-E981D710D853}" srcId="{EF61CC57-F037-4760-B684-437815290276}" destId="{F9805262-A5DA-47E8-8756-F5FB72ABC0DF}" srcOrd="0" destOrd="0" parTransId="{32F8C027-32C3-45BC-8272-FCCC80931B63}" sibTransId="{A3072FC7-4AE9-4F36-8675-0ECF0A11E522}"/>
    <dgm:cxn modelId="{3430A24A-CBCB-6241-B5D1-75A9085DB334}" type="presOf" srcId="{F9805262-A5DA-47E8-8756-F5FB72ABC0DF}" destId="{AF892C5D-5FEF-E049-BDBD-973B357E5D1F}" srcOrd="0" destOrd="0" presId="urn:microsoft.com/office/officeart/2005/8/layout/process4"/>
    <dgm:cxn modelId="{1EF15979-4A68-3644-8AE6-E766C332C2C7}" type="presOf" srcId="{EF61CC57-F037-4760-B684-437815290276}" destId="{9442A074-AEFE-4C43-AD88-CC0C10335393}" srcOrd="0" destOrd="0" presId="urn:microsoft.com/office/officeart/2005/8/layout/process4"/>
    <dgm:cxn modelId="{732BA898-8D8D-1640-AC91-F17A59384B5D}" type="presOf" srcId="{49F89A5D-EAF7-4097-B2E4-E7BAB6D5CC51}" destId="{40F01A3C-C818-8240-8071-409A4F37D00F}" srcOrd="0" destOrd="0" presId="urn:microsoft.com/office/officeart/2005/8/layout/process4"/>
    <dgm:cxn modelId="{36B3B11E-F952-7744-B19D-2E7282862408}" type="presParOf" srcId="{9442A074-AEFE-4C43-AD88-CC0C10335393}" destId="{B87B076F-7DF4-9245-BA2E-9E3656037EA9}" srcOrd="0" destOrd="0" presId="urn:microsoft.com/office/officeart/2005/8/layout/process4"/>
    <dgm:cxn modelId="{13977ECE-ECF9-8743-B0B2-382F41B3C895}" type="presParOf" srcId="{B87B076F-7DF4-9245-BA2E-9E3656037EA9}" destId="{40F01A3C-C818-8240-8071-409A4F37D00F}" srcOrd="0" destOrd="0" presId="urn:microsoft.com/office/officeart/2005/8/layout/process4"/>
    <dgm:cxn modelId="{FA13EDD9-DE82-3F4A-8010-5AB7C5C06C00}" type="presParOf" srcId="{9442A074-AEFE-4C43-AD88-CC0C10335393}" destId="{7D1FA1AB-F6EE-4A42-8499-EC1973FBE5E9}" srcOrd="1" destOrd="0" presId="urn:microsoft.com/office/officeart/2005/8/layout/process4"/>
    <dgm:cxn modelId="{234364DD-44DF-FB4E-A0D6-C760183D5546}" type="presParOf" srcId="{9442A074-AEFE-4C43-AD88-CC0C10335393}" destId="{E3E184EA-6640-1644-8BB6-87E054C8701E}" srcOrd="2" destOrd="0" presId="urn:microsoft.com/office/officeart/2005/8/layout/process4"/>
    <dgm:cxn modelId="{C615AD5E-1580-204A-8713-091CDA16A151}" type="presParOf" srcId="{E3E184EA-6640-1644-8BB6-87E054C8701E}" destId="{AF892C5D-5FEF-E049-BDBD-973B357E5D1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BFB6E7-EBED-4A59-82DE-93E0542668F4}" type="doc">
      <dgm:prSet loTypeId="urn:microsoft.com/office/officeart/2005/8/layout/process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BFAA48-67D0-404A-9AFC-203003ED83F7}">
      <dgm:prSet/>
      <dgm:spPr/>
      <dgm:t>
        <a:bodyPr/>
        <a:lstStyle/>
        <a:p>
          <a:endParaRPr lang="en-US" dirty="0"/>
        </a:p>
      </dgm:t>
    </dgm:pt>
    <dgm:pt modelId="{2C2CDD64-9402-4F48-B7BD-A5A7A14A58B6}" type="parTrans" cxnId="{95E4AE5A-9CBE-424D-BA87-218EE4540D31}">
      <dgm:prSet/>
      <dgm:spPr/>
      <dgm:t>
        <a:bodyPr/>
        <a:lstStyle/>
        <a:p>
          <a:endParaRPr lang="en-US"/>
        </a:p>
      </dgm:t>
    </dgm:pt>
    <dgm:pt modelId="{FA862A8F-FA73-424B-AEFB-5D4814AAF94A}" type="sibTrans" cxnId="{95E4AE5A-9CBE-424D-BA87-218EE4540D31}">
      <dgm:prSet/>
      <dgm:spPr/>
      <dgm:t>
        <a:bodyPr/>
        <a:lstStyle/>
        <a:p>
          <a:endParaRPr lang="en-US"/>
        </a:p>
      </dgm:t>
    </dgm:pt>
    <dgm:pt modelId="{F9552D4F-D151-411A-AB40-894956D5E9A0}">
      <dgm:prSet/>
      <dgm:spPr/>
      <dgm:t>
        <a:bodyPr/>
        <a:lstStyle/>
        <a:p>
          <a:r>
            <a:rPr lang="en-US" dirty="0"/>
            <a:t>Pronunciation</a:t>
          </a:r>
        </a:p>
      </dgm:t>
    </dgm:pt>
    <dgm:pt modelId="{43101670-1802-4681-B66C-EFB89F5CBB3B}" type="sibTrans" cxnId="{AF19431D-FE13-483A-9B63-859A74B62DFE}">
      <dgm:prSet/>
      <dgm:spPr/>
      <dgm:t>
        <a:bodyPr/>
        <a:lstStyle/>
        <a:p>
          <a:endParaRPr lang="en-US"/>
        </a:p>
      </dgm:t>
    </dgm:pt>
    <dgm:pt modelId="{79870248-7293-426C-B736-66ECF721154C}" type="parTrans" cxnId="{AF19431D-FE13-483A-9B63-859A74B62DFE}">
      <dgm:prSet/>
      <dgm:spPr/>
      <dgm:t>
        <a:bodyPr/>
        <a:lstStyle/>
        <a:p>
          <a:endParaRPr lang="en-US"/>
        </a:p>
      </dgm:t>
    </dgm:pt>
    <dgm:pt modelId="{AC576C61-9CF3-4B79-8287-FFD95F36D4E1}">
      <dgm:prSet/>
      <dgm:spPr/>
      <dgm:t>
        <a:bodyPr/>
        <a:lstStyle/>
        <a:p>
          <a:r>
            <a:rPr lang="en-US" dirty="0"/>
            <a:t>Listening strategies</a:t>
          </a:r>
        </a:p>
      </dgm:t>
    </dgm:pt>
    <dgm:pt modelId="{773D4017-3D9D-4059-949B-8F1CD73A57AA}" type="sibTrans" cxnId="{96A208D8-E105-4432-9B50-090205544459}">
      <dgm:prSet/>
      <dgm:spPr/>
      <dgm:t>
        <a:bodyPr/>
        <a:lstStyle/>
        <a:p>
          <a:endParaRPr lang="en-US"/>
        </a:p>
      </dgm:t>
    </dgm:pt>
    <dgm:pt modelId="{4C006CF8-F6E1-4DFD-87C2-3D56A70E85E2}" type="parTrans" cxnId="{96A208D8-E105-4432-9B50-090205544459}">
      <dgm:prSet/>
      <dgm:spPr/>
      <dgm:t>
        <a:bodyPr/>
        <a:lstStyle/>
        <a:p>
          <a:endParaRPr lang="en-US"/>
        </a:p>
      </dgm:t>
    </dgm:pt>
    <dgm:pt modelId="{28729AC5-FB90-4815-92E9-200ADC80EFDC}">
      <dgm:prSet/>
      <dgm:spPr/>
      <dgm:t>
        <a:bodyPr/>
        <a:lstStyle/>
        <a:p>
          <a:r>
            <a:rPr lang="en-US" dirty="0"/>
            <a:t>Discussion skills</a:t>
          </a:r>
        </a:p>
      </dgm:t>
    </dgm:pt>
    <dgm:pt modelId="{AD19C2E1-92A4-474F-9CA6-E7EDD2FD7157}" type="parTrans" cxnId="{090B59E3-FE49-4DA9-A399-1BC0A5C3C1BC}">
      <dgm:prSet/>
      <dgm:spPr/>
      <dgm:t>
        <a:bodyPr/>
        <a:lstStyle/>
        <a:p>
          <a:endParaRPr lang="en-CA"/>
        </a:p>
      </dgm:t>
    </dgm:pt>
    <dgm:pt modelId="{117DCACE-B7A9-4A27-8F69-460B7EBADA65}" type="sibTrans" cxnId="{090B59E3-FE49-4DA9-A399-1BC0A5C3C1BC}">
      <dgm:prSet/>
      <dgm:spPr/>
      <dgm:t>
        <a:bodyPr/>
        <a:lstStyle/>
        <a:p>
          <a:endParaRPr lang="en-CA"/>
        </a:p>
      </dgm:t>
    </dgm:pt>
    <dgm:pt modelId="{8CE0CA9A-39EB-445C-8AF5-827DE5399AAF}">
      <dgm:prSet/>
      <dgm:spPr/>
      <dgm:t>
        <a:bodyPr/>
        <a:lstStyle/>
        <a:p>
          <a:r>
            <a:rPr lang="en-US" dirty="0"/>
            <a:t>Vocabulary building</a:t>
          </a:r>
        </a:p>
      </dgm:t>
    </dgm:pt>
    <dgm:pt modelId="{12973D7C-34FD-45DA-81F3-A71123586765}" type="parTrans" cxnId="{CC42BC91-F70B-41A4-AFE1-639279F86881}">
      <dgm:prSet/>
      <dgm:spPr/>
      <dgm:t>
        <a:bodyPr/>
        <a:lstStyle/>
        <a:p>
          <a:endParaRPr lang="en-CA"/>
        </a:p>
      </dgm:t>
    </dgm:pt>
    <dgm:pt modelId="{A9D91C19-03A0-46CE-88A7-EA9F9859C4AE}" type="sibTrans" cxnId="{CC42BC91-F70B-41A4-AFE1-639279F86881}">
      <dgm:prSet/>
      <dgm:spPr/>
      <dgm:t>
        <a:bodyPr/>
        <a:lstStyle/>
        <a:p>
          <a:endParaRPr lang="en-CA"/>
        </a:p>
      </dgm:t>
    </dgm:pt>
    <dgm:pt modelId="{5AF381B1-60FD-4F48-ADA5-3EE896F78760}">
      <dgm:prSet/>
      <dgm:spPr/>
      <dgm:t>
        <a:bodyPr/>
        <a:lstStyle/>
        <a:p>
          <a:r>
            <a:rPr lang="en-US" dirty="0"/>
            <a:t>IELTS prep</a:t>
          </a:r>
        </a:p>
      </dgm:t>
    </dgm:pt>
    <dgm:pt modelId="{9A7438B5-8BDC-4403-B820-901923A21930}" type="parTrans" cxnId="{DC23B79E-95FD-41BD-BC64-C51765B73BFA}">
      <dgm:prSet/>
      <dgm:spPr/>
      <dgm:t>
        <a:bodyPr/>
        <a:lstStyle/>
        <a:p>
          <a:endParaRPr lang="en-CA"/>
        </a:p>
      </dgm:t>
    </dgm:pt>
    <dgm:pt modelId="{30808C2F-799A-45B6-839C-6E21E9B156F5}" type="sibTrans" cxnId="{DC23B79E-95FD-41BD-BC64-C51765B73BFA}">
      <dgm:prSet/>
      <dgm:spPr/>
      <dgm:t>
        <a:bodyPr/>
        <a:lstStyle/>
        <a:p>
          <a:endParaRPr lang="en-CA"/>
        </a:p>
      </dgm:t>
    </dgm:pt>
    <dgm:pt modelId="{D9DA2628-B0D1-4CA2-A894-51545F66F8D5}">
      <dgm:prSet/>
      <dgm:spPr/>
      <dgm:t>
        <a:bodyPr/>
        <a:lstStyle/>
        <a:p>
          <a:r>
            <a:rPr lang="en-US" dirty="0"/>
            <a:t>Any 2</a:t>
          </a:r>
          <a:r>
            <a:rPr lang="en-US" baseline="30000" dirty="0"/>
            <a:t>nd</a:t>
          </a:r>
          <a:r>
            <a:rPr lang="en-US" dirty="0"/>
            <a:t> language question!</a:t>
          </a:r>
        </a:p>
      </dgm:t>
    </dgm:pt>
    <dgm:pt modelId="{64074C9C-100D-41D9-8E56-C77FCDDFB1F2}" type="parTrans" cxnId="{5C5FC0FC-BB55-47A6-B747-631748197D54}">
      <dgm:prSet/>
      <dgm:spPr/>
      <dgm:t>
        <a:bodyPr/>
        <a:lstStyle/>
        <a:p>
          <a:endParaRPr lang="en-CA"/>
        </a:p>
      </dgm:t>
    </dgm:pt>
    <dgm:pt modelId="{4597C572-10E3-4C08-ADB4-6F9CD5BA155E}" type="sibTrans" cxnId="{5C5FC0FC-BB55-47A6-B747-631748197D54}">
      <dgm:prSet/>
      <dgm:spPr/>
      <dgm:t>
        <a:bodyPr/>
        <a:lstStyle/>
        <a:p>
          <a:endParaRPr lang="en-CA"/>
        </a:p>
      </dgm:t>
    </dgm:pt>
    <dgm:pt modelId="{2C15A05B-C237-4E63-A2F5-7F2AC1937EFD}">
      <dgm:prSet/>
      <dgm:spPr/>
      <dgm:t>
        <a:bodyPr/>
        <a:lstStyle/>
        <a:p>
          <a:r>
            <a:rPr lang="en-US" dirty="0"/>
            <a:t>ESL-specific grammar</a:t>
          </a:r>
        </a:p>
      </dgm:t>
    </dgm:pt>
    <dgm:pt modelId="{37D5EB3F-7759-4191-869F-25503C3216D2}" type="parTrans" cxnId="{805C0904-04B4-4719-9391-BFFB64E3EFCF}">
      <dgm:prSet/>
      <dgm:spPr/>
      <dgm:t>
        <a:bodyPr/>
        <a:lstStyle/>
        <a:p>
          <a:endParaRPr lang="en-CA"/>
        </a:p>
      </dgm:t>
    </dgm:pt>
    <dgm:pt modelId="{6F3B8638-BC3C-461F-AC12-5E237D4EB163}" type="sibTrans" cxnId="{805C0904-04B4-4719-9391-BFFB64E3EFCF}">
      <dgm:prSet/>
      <dgm:spPr/>
      <dgm:t>
        <a:bodyPr/>
        <a:lstStyle/>
        <a:p>
          <a:endParaRPr lang="en-CA"/>
        </a:p>
      </dgm:t>
    </dgm:pt>
    <dgm:pt modelId="{7E9ADC36-F707-4963-AB79-89DF74CDE8CB}">
      <dgm:prSet/>
      <dgm:spPr/>
      <dgm:t>
        <a:bodyPr/>
        <a:lstStyle/>
        <a:p>
          <a:r>
            <a:rPr lang="en-US" dirty="0"/>
            <a:t>Presentation delivery</a:t>
          </a:r>
        </a:p>
      </dgm:t>
    </dgm:pt>
    <dgm:pt modelId="{4CA1925D-8C4E-4B90-91CE-548ECDF20412}" type="sibTrans" cxnId="{E026D56C-9CEE-44A1-AE1E-2362E33D04E0}">
      <dgm:prSet/>
      <dgm:spPr/>
      <dgm:t>
        <a:bodyPr/>
        <a:lstStyle/>
        <a:p>
          <a:endParaRPr lang="en-CA"/>
        </a:p>
      </dgm:t>
    </dgm:pt>
    <dgm:pt modelId="{9D7B7048-BAA3-4AD0-B073-8AE9C656038E}" type="parTrans" cxnId="{E026D56C-9CEE-44A1-AE1E-2362E33D04E0}">
      <dgm:prSet/>
      <dgm:spPr/>
      <dgm:t>
        <a:bodyPr/>
        <a:lstStyle/>
        <a:p>
          <a:endParaRPr lang="en-CA"/>
        </a:p>
      </dgm:t>
    </dgm:pt>
    <dgm:pt modelId="{2BF494BF-D5B2-1247-905E-CA2ECE5EA2ED}" type="pres">
      <dgm:prSet presAssocID="{B5BFB6E7-EBED-4A59-82DE-93E0542668F4}" presName="linearFlow" presStyleCnt="0">
        <dgm:presLayoutVars>
          <dgm:resizeHandles val="exact"/>
        </dgm:presLayoutVars>
      </dgm:prSet>
      <dgm:spPr/>
    </dgm:pt>
    <dgm:pt modelId="{4875C255-F495-2149-9E9A-75CE954E12E7}" type="pres">
      <dgm:prSet presAssocID="{0ABFAA48-67D0-404A-9AFC-203003ED83F7}" presName="node" presStyleLbl="node1" presStyleIdx="0" presStyleCnt="1" custLinFactNeighborX="-1411" custLinFactNeighborY="-4435">
        <dgm:presLayoutVars>
          <dgm:bulletEnabled val="1"/>
        </dgm:presLayoutVars>
      </dgm:prSet>
      <dgm:spPr/>
    </dgm:pt>
  </dgm:ptLst>
  <dgm:cxnLst>
    <dgm:cxn modelId="{805C0904-04B4-4719-9391-BFFB64E3EFCF}" srcId="{0ABFAA48-67D0-404A-9AFC-203003ED83F7}" destId="{2C15A05B-C237-4E63-A2F5-7F2AC1937EFD}" srcOrd="5" destOrd="0" parTransId="{37D5EB3F-7759-4191-869F-25503C3216D2}" sibTransId="{6F3B8638-BC3C-461F-AC12-5E237D4EB163}"/>
    <dgm:cxn modelId="{AF19431D-FE13-483A-9B63-859A74B62DFE}" srcId="{0ABFAA48-67D0-404A-9AFC-203003ED83F7}" destId="{F9552D4F-D151-411A-AB40-894956D5E9A0}" srcOrd="2" destOrd="0" parTransId="{79870248-7293-426C-B736-66ECF721154C}" sibTransId="{43101670-1802-4681-B66C-EFB89F5CBB3B}"/>
    <dgm:cxn modelId="{619C2035-D98D-41AE-B33A-14469245A96B}" type="presOf" srcId="{7E9ADC36-F707-4963-AB79-89DF74CDE8CB}" destId="{4875C255-F495-2149-9E9A-75CE954E12E7}" srcOrd="0" destOrd="1" presId="urn:microsoft.com/office/officeart/2005/8/layout/process2"/>
    <dgm:cxn modelId="{6282FB4C-6803-4892-A6FC-966CD8D03915}" type="presOf" srcId="{8CE0CA9A-39EB-445C-8AF5-827DE5399AAF}" destId="{4875C255-F495-2149-9E9A-75CE954E12E7}" srcOrd="0" destOrd="5" presId="urn:microsoft.com/office/officeart/2005/8/layout/process2"/>
    <dgm:cxn modelId="{5184954D-CDAE-4765-BE0B-AE74183D4D8D}" type="presOf" srcId="{5AF381B1-60FD-4F48-ADA5-3EE896F78760}" destId="{4875C255-F495-2149-9E9A-75CE954E12E7}" srcOrd="0" destOrd="7" presId="urn:microsoft.com/office/officeart/2005/8/layout/process2"/>
    <dgm:cxn modelId="{95E4AE5A-9CBE-424D-BA87-218EE4540D31}" srcId="{B5BFB6E7-EBED-4A59-82DE-93E0542668F4}" destId="{0ABFAA48-67D0-404A-9AFC-203003ED83F7}" srcOrd="0" destOrd="0" parTransId="{2C2CDD64-9402-4F48-B7BD-A5A7A14A58B6}" sibTransId="{FA862A8F-FA73-424B-AEFB-5D4814AAF94A}"/>
    <dgm:cxn modelId="{DD47B36B-B8A0-4D19-B172-5D4C41B40C5A}" type="presOf" srcId="{2C15A05B-C237-4E63-A2F5-7F2AC1937EFD}" destId="{4875C255-F495-2149-9E9A-75CE954E12E7}" srcOrd="0" destOrd="6" presId="urn:microsoft.com/office/officeart/2005/8/layout/process2"/>
    <dgm:cxn modelId="{E026D56C-9CEE-44A1-AE1E-2362E33D04E0}" srcId="{0ABFAA48-67D0-404A-9AFC-203003ED83F7}" destId="{7E9ADC36-F707-4963-AB79-89DF74CDE8CB}" srcOrd="0" destOrd="0" parTransId="{9D7B7048-BAA3-4AD0-B073-8AE9C656038E}" sibTransId="{4CA1925D-8C4E-4B90-91CE-548ECDF20412}"/>
    <dgm:cxn modelId="{2B072E78-7CAD-438F-B353-2568DC2352B7}" type="presOf" srcId="{D9DA2628-B0D1-4CA2-A894-51545F66F8D5}" destId="{4875C255-F495-2149-9E9A-75CE954E12E7}" srcOrd="0" destOrd="8" presId="urn:microsoft.com/office/officeart/2005/8/layout/process2"/>
    <dgm:cxn modelId="{B02F6785-4272-7B48-8C00-F39EF2507731}" type="presOf" srcId="{F9552D4F-D151-411A-AB40-894956D5E9A0}" destId="{4875C255-F495-2149-9E9A-75CE954E12E7}" srcOrd="0" destOrd="3" presId="urn:microsoft.com/office/officeart/2005/8/layout/process2"/>
    <dgm:cxn modelId="{82E84A91-A772-F74A-BC2A-ED26F7D397AD}" type="presOf" srcId="{0ABFAA48-67D0-404A-9AFC-203003ED83F7}" destId="{4875C255-F495-2149-9E9A-75CE954E12E7}" srcOrd="0" destOrd="0" presId="urn:microsoft.com/office/officeart/2005/8/layout/process2"/>
    <dgm:cxn modelId="{CC42BC91-F70B-41A4-AFE1-639279F86881}" srcId="{0ABFAA48-67D0-404A-9AFC-203003ED83F7}" destId="{8CE0CA9A-39EB-445C-8AF5-827DE5399AAF}" srcOrd="4" destOrd="0" parTransId="{12973D7C-34FD-45DA-81F3-A71123586765}" sibTransId="{A9D91C19-03A0-46CE-88A7-EA9F9859C4AE}"/>
    <dgm:cxn modelId="{DC23B79E-95FD-41BD-BC64-C51765B73BFA}" srcId="{0ABFAA48-67D0-404A-9AFC-203003ED83F7}" destId="{5AF381B1-60FD-4F48-ADA5-3EE896F78760}" srcOrd="6" destOrd="0" parTransId="{9A7438B5-8BDC-4403-B820-901923A21930}" sibTransId="{30808C2F-799A-45B6-839C-6E21E9B156F5}"/>
    <dgm:cxn modelId="{E552BC9F-1284-49D4-B577-B202EAC240C6}" type="presOf" srcId="{28729AC5-FB90-4815-92E9-200ADC80EFDC}" destId="{4875C255-F495-2149-9E9A-75CE954E12E7}" srcOrd="0" destOrd="2" presId="urn:microsoft.com/office/officeart/2005/8/layout/process2"/>
    <dgm:cxn modelId="{C07E96A0-5F63-6445-8F44-4A8FD6C5DF80}" type="presOf" srcId="{B5BFB6E7-EBED-4A59-82DE-93E0542668F4}" destId="{2BF494BF-D5B2-1247-905E-CA2ECE5EA2ED}" srcOrd="0" destOrd="0" presId="urn:microsoft.com/office/officeart/2005/8/layout/process2"/>
    <dgm:cxn modelId="{5C03E7D5-4AAE-6D4C-9112-EF6DB464A25F}" type="presOf" srcId="{AC576C61-9CF3-4B79-8287-FFD95F36D4E1}" destId="{4875C255-F495-2149-9E9A-75CE954E12E7}" srcOrd="0" destOrd="4" presId="urn:microsoft.com/office/officeart/2005/8/layout/process2"/>
    <dgm:cxn modelId="{96A208D8-E105-4432-9B50-090205544459}" srcId="{0ABFAA48-67D0-404A-9AFC-203003ED83F7}" destId="{AC576C61-9CF3-4B79-8287-FFD95F36D4E1}" srcOrd="3" destOrd="0" parTransId="{4C006CF8-F6E1-4DFD-87C2-3D56A70E85E2}" sibTransId="{773D4017-3D9D-4059-949B-8F1CD73A57AA}"/>
    <dgm:cxn modelId="{090B59E3-FE49-4DA9-A399-1BC0A5C3C1BC}" srcId="{0ABFAA48-67D0-404A-9AFC-203003ED83F7}" destId="{28729AC5-FB90-4815-92E9-200ADC80EFDC}" srcOrd="1" destOrd="0" parTransId="{AD19C2E1-92A4-474F-9CA6-E7EDD2FD7157}" sibTransId="{117DCACE-B7A9-4A27-8F69-460B7EBADA65}"/>
    <dgm:cxn modelId="{5C5FC0FC-BB55-47A6-B747-631748197D54}" srcId="{0ABFAA48-67D0-404A-9AFC-203003ED83F7}" destId="{D9DA2628-B0D1-4CA2-A894-51545F66F8D5}" srcOrd="7" destOrd="0" parTransId="{64074C9C-100D-41D9-8E56-C77FCDDFB1F2}" sibTransId="{4597C572-10E3-4C08-ADB4-6F9CD5BA155E}"/>
    <dgm:cxn modelId="{0501DAEF-B5D3-904D-B58F-B9E2279AB2DE}" type="presParOf" srcId="{2BF494BF-D5B2-1247-905E-CA2ECE5EA2ED}" destId="{4875C255-F495-2149-9E9A-75CE954E12E7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BFB6E7-EBED-4A59-82DE-93E0542668F4}" type="doc">
      <dgm:prSet loTypeId="urn:microsoft.com/office/officeart/2005/8/layout/process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BFAA48-67D0-404A-9AFC-203003ED83F7}">
      <dgm:prSet custT="1"/>
      <dgm:spPr/>
      <dgm:t>
        <a:bodyPr/>
        <a:lstStyle/>
        <a:p>
          <a:r>
            <a:rPr lang="en-US" sz="6500" dirty="0"/>
            <a:t> </a:t>
          </a:r>
          <a:r>
            <a:rPr lang="en-US" sz="1800" dirty="0"/>
            <a:t>All our tutors are VIU faculty. </a:t>
          </a:r>
        </a:p>
        <a:p>
          <a:r>
            <a:rPr lang="en-US" sz="1800" dirty="0"/>
            <a:t>Writing Centre tutors are generally professors in academic programs at VIU.</a:t>
          </a:r>
        </a:p>
        <a:p>
          <a:r>
            <a:rPr lang="en-US" sz="1800" b="1" dirty="0"/>
            <a:t>Coordinator: Dr. John Hill</a:t>
          </a:r>
        </a:p>
        <a:p>
          <a:r>
            <a:rPr lang="en-US" sz="1800" dirty="0"/>
            <a:t>john.hill@viu.ca</a:t>
          </a:r>
        </a:p>
        <a:p>
          <a:endParaRPr lang="en-US" sz="1800" dirty="0"/>
        </a:p>
        <a:p>
          <a:r>
            <a:rPr lang="en-US" sz="1800" dirty="0"/>
            <a:t>IAS tutors are English for Academic Purposes instructors in the Faculty of International Education at VIU.</a:t>
          </a:r>
        </a:p>
        <a:p>
          <a:r>
            <a:rPr lang="en-US" sz="1800" b="1" dirty="0"/>
            <a:t>Coordinator: Sylvia Arnold</a:t>
          </a:r>
        </a:p>
        <a:p>
          <a:r>
            <a:rPr lang="en-US" sz="1800" dirty="0"/>
            <a:t>sylvia.arnold@viu.ca</a:t>
          </a:r>
        </a:p>
        <a:p>
          <a:endParaRPr lang="en-US" sz="1800" dirty="0"/>
        </a:p>
      </dgm:t>
    </dgm:pt>
    <dgm:pt modelId="{2C2CDD64-9402-4F48-B7BD-A5A7A14A58B6}" type="parTrans" cxnId="{95E4AE5A-9CBE-424D-BA87-218EE4540D31}">
      <dgm:prSet/>
      <dgm:spPr/>
      <dgm:t>
        <a:bodyPr/>
        <a:lstStyle/>
        <a:p>
          <a:endParaRPr lang="en-US"/>
        </a:p>
      </dgm:t>
    </dgm:pt>
    <dgm:pt modelId="{FA862A8F-FA73-424B-AEFB-5D4814AAF94A}" type="sibTrans" cxnId="{95E4AE5A-9CBE-424D-BA87-218EE4540D31}">
      <dgm:prSet/>
      <dgm:spPr/>
      <dgm:t>
        <a:bodyPr/>
        <a:lstStyle/>
        <a:p>
          <a:endParaRPr lang="en-US"/>
        </a:p>
      </dgm:t>
    </dgm:pt>
    <dgm:pt modelId="{2BF494BF-D5B2-1247-905E-CA2ECE5EA2ED}" type="pres">
      <dgm:prSet presAssocID="{B5BFB6E7-EBED-4A59-82DE-93E0542668F4}" presName="linearFlow" presStyleCnt="0">
        <dgm:presLayoutVars>
          <dgm:resizeHandles val="exact"/>
        </dgm:presLayoutVars>
      </dgm:prSet>
      <dgm:spPr/>
    </dgm:pt>
    <dgm:pt modelId="{4875C255-F495-2149-9E9A-75CE954E12E7}" type="pres">
      <dgm:prSet presAssocID="{0ABFAA48-67D0-404A-9AFC-203003ED83F7}" presName="node" presStyleLbl="node1" presStyleIdx="0" presStyleCnt="1">
        <dgm:presLayoutVars>
          <dgm:bulletEnabled val="1"/>
        </dgm:presLayoutVars>
      </dgm:prSet>
      <dgm:spPr/>
    </dgm:pt>
  </dgm:ptLst>
  <dgm:cxnLst>
    <dgm:cxn modelId="{95E4AE5A-9CBE-424D-BA87-218EE4540D31}" srcId="{B5BFB6E7-EBED-4A59-82DE-93E0542668F4}" destId="{0ABFAA48-67D0-404A-9AFC-203003ED83F7}" srcOrd="0" destOrd="0" parTransId="{2C2CDD64-9402-4F48-B7BD-A5A7A14A58B6}" sibTransId="{FA862A8F-FA73-424B-AEFB-5D4814AAF94A}"/>
    <dgm:cxn modelId="{82E84A91-A772-F74A-BC2A-ED26F7D397AD}" type="presOf" srcId="{0ABFAA48-67D0-404A-9AFC-203003ED83F7}" destId="{4875C255-F495-2149-9E9A-75CE954E12E7}" srcOrd="0" destOrd="0" presId="urn:microsoft.com/office/officeart/2005/8/layout/process2"/>
    <dgm:cxn modelId="{C07E96A0-5F63-6445-8F44-4A8FD6C5DF80}" type="presOf" srcId="{B5BFB6E7-EBED-4A59-82DE-93E0542668F4}" destId="{2BF494BF-D5B2-1247-905E-CA2ECE5EA2ED}" srcOrd="0" destOrd="0" presId="urn:microsoft.com/office/officeart/2005/8/layout/process2"/>
    <dgm:cxn modelId="{0501DAEF-B5D3-904D-B58F-B9E2279AB2DE}" type="presParOf" srcId="{2BF494BF-D5B2-1247-905E-CA2ECE5EA2ED}" destId="{4875C255-F495-2149-9E9A-75CE954E12E7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BFB6E7-EBED-4A59-82DE-93E0542668F4}" type="doc">
      <dgm:prSet loTypeId="urn:microsoft.com/office/officeart/2005/8/layout/process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BFAA48-67D0-404A-9AFC-203003ED83F7}">
      <dgm:prSet custT="1"/>
      <dgm:spPr/>
      <dgm:t>
        <a:bodyPr/>
        <a:lstStyle/>
        <a:p>
          <a:pPr algn="l"/>
          <a:r>
            <a:rPr lang="en-US" sz="1800" baseline="0" dirty="0"/>
            <a:t>Our  physical premises are in the library (Writing Centre,  fourth floor; IAS third floor). However, we are now and for the foreseeable future both operating as a wholly online service.</a:t>
          </a:r>
        </a:p>
        <a:p>
          <a:pPr algn="l"/>
          <a:r>
            <a:rPr lang="en-US" sz="1800" baseline="0" dirty="0"/>
            <a:t>This is is the link to our shared booking system:</a:t>
          </a:r>
        </a:p>
        <a:p>
          <a:pPr algn="l"/>
          <a:r>
            <a:rPr lang="en-CA" sz="1800" b="0" i="0">
              <a:hlinkClick xmlns:r="http://schemas.openxmlformats.org/officeDocument/2006/relationships" r:id="rId1"/>
            </a:rPr>
            <a:t>https</a:t>
          </a:r>
          <a:r>
            <a:rPr lang="en-CA" sz="1800" b="0" i="0" dirty="0">
              <a:hlinkClick xmlns:r="http://schemas.openxmlformats.org/officeDocument/2006/relationships" r:id="rId1"/>
            </a:rPr>
            <a:t>://vancouver.mywconline.com/index.php?scode=NANF20</a:t>
          </a:r>
          <a:endParaRPr lang="en-US" sz="1800" baseline="0" dirty="0"/>
        </a:p>
        <a:p>
          <a:pPr algn="l"/>
          <a:r>
            <a:rPr lang="en-US" sz="1800" baseline="0" dirty="0"/>
            <a:t>This is the log-in page.</a:t>
          </a:r>
        </a:p>
        <a:p>
          <a:pPr algn="l"/>
          <a:r>
            <a:rPr lang="en-US" sz="1800" baseline="0" dirty="0"/>
            <a:t>See “first visit” above the email box. This will take you to a brief registration process. </a:t>
          </a:r>
        </a:p>
        <a:p>
          <a:pPr algn="l"/>
          <a:r>
            <a:rPr lang="en-US" sz="1800" baseline="0" dirty="0"/>
            <a:t>The live link is available on each of our webpages on the university website.</a:t>
          </a:r>
        </a:p>
      </dgm:t>
    </dgm:pt>
    <dgm:pt modelId="{FA862A8F-FA73-424B-AEFB-5D4814AAF94A}" type="sibTrans" cxnId="{95E4AE5A-9CBE-424D-BA87-218EE4540D31}">
      <dgm:prSet/>
      <dgm:spPr/>
      <dgm:t>
        <a:bodyPr/>
        <a:lstStyle/>
        <a:p>
          <a:endParaRPr lang="en-US"/>
        </a:p>
      </dgm:t>
    </dgm:pt>
    <dgm:pt modelId="{2C2CDD64-9402-4F48-B7BD-A5A7A14A58B6}" type="parTrans" cxnId="{95E4AE5A-9CBE-424D-BA87-218EE4540D31}">
      <dgm:prSet/>
      <dgm:spPr/>
      <dgm:t>
        <a:bodyPr/>
        <a:lstStyle/>
        <a:p>
          <a:endParaRPr lang="en-US"/>
        </a:p>
      </dgm:t>
    </dgm:pt>
    <dgm:pt modelId="{2BF494BF-D5B2-1247-905E-CA2ECE5EA2ED}" type="pres">
      <dgm:prSet presAssocID="{B5BFB6E7-EBED-4A59-82DE-93E0542668F4}" presName="linearFlow" presStyleCnt="0">
        <dgm:presLayoutVars>
          <dgm:resizeHandles val="exact"/>
        </dgm:presLayoutVars>
      </dgm:prSet>
      <dgm:spPr/>
    </dgm:pt>
    <dgm:pt modelId="{4875C255-F495-2149-9E9A-75CE954E12E7}" type="pres">
      <dgm:prSet presAssocID="{0ABFAA48-67D0-404A-9AFC-203003ED83F7}" presName="node" presStyleLbl="node1" presStyleIdx="0" presStyleCnt="1" custLinFactNeighborX="525" custLinFactNeighborY="1008">
        <dgm:presLayoutVars>
          <dgm:bulletEnabled val="1"/>
        </dgm:presLayoutVars>
      </dgm:prSet>
      <dgm:spPr/>
    </dgm:pt>
  </dgm:ptLst>
  <dgm:cxnLst>
    <dgm:cxn modelId="{95E4AE5A-9CBE-424D-BA87-218EE4540D31}" srcId="{B5BFB6E7-EBED-4A59-82DE-93E0542668F4}" destId="{0ABFAA48-67D0-404A-9AFC-203003ED83F7}" srcOrd="0" destOrd="0" parTransId="{2C2CDD64-9402-4F48-B7BD-A5A7A14A58B6}" sibTransId="{FA862A8F-FA73-424B-AEFB-5D4814AAF94A}"/>
    <dgm:cxn modelId="{82E84A91-A772-F74A-BC2A-ED26F7D397AD}" type="presOf" srcId="{0ABFAA48-67D0-404A-9AFC-203003ED83F7}" destId="{4875C255-F495-2149-9E9A-75CE954E12E7}" srcOrd="0" destOrd="0" presId="urn:microsoft.com/office/officeart/2005/8/layout/process2"/>
    <dgm:cxn modelId="{C07E96A0-5F63-6445-8F44-4A8FD6C5DF80}" type="presOf" srcId="{B5BFB6E7-EBED-4A59-82DE-93E0542668F4}" destId="{2BF494BF-D5B2-1247-905E-CA2ECE5EA2ED}" srcOrd="0" destOrd="0" presId="urn:microsoft.com/office/officeart/2005/8/layout/process2"/>
    <dgm:cxn modelId="{0501DAEF-B5D3-904D-B58F-B9E2279AB2DE}" type="presParOf" srcId="{2BF494BF-D5B2-1247-905E-CA2ECE5EA2ED}" destId="{4875C255-F495-2149-9E9A-75CE954E12E7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5BFB6E7-EBED-4A59-82DE-93E0542668F4}" type="doc">
      <dgm:prSet loTypeId="urn:microsoft.com/office/officeart/2005/8/layout/process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BFAA48-67D0-404A-9AFC-203003ED83F7}">
      <dgm:prSet custT="1"/>
      <dgm:spPr/>
      <dgm:t>
        <a:bodyPr/>
        <a:lstStyle/>
        <a:p>
          <a:pPr algn="l"/>
          <a:r>
            <a:rPr lang="en-US" sz="1800" baseline="0" dirty="0"/>
            <a:t>The Writing Centre and IAS share an appointment system, but we have separate schedules.</a:t>
          </a:r>
        </a:p>
        <a:p>
          <a:pPr algn="l"/>
          <a:endParaRPr lang="en-US" sz="1800" baseline="0" dirty="0"/>
        </a:p>
        <a:p>
          <a:pPr algn="l"/>
          <a:r>
            <a:rPr lang="en-US" sz="1800" baseline="0" dirty="0"/>
            <a:t>Each time you log in, you must choose either the Writing Centre schedule or the International Academic Support Schedule.</a:t>
          </a:r>
        </a:p>
        <a:p>
          <a:pPr algn="l"/>
          <a:endParaRPr lang="en-US" sz="1800" baseline="0" dirty="0"/>
        </a:p>
        <a:p>
          <a:pPr algn="l"/>
          <a:r>
            <a:rPr lang="en-US" sz="1800" baseline="0" dirty="0"/>
            <a:t>(Or you can choose “Short drop-in appointments” for quick questions.)</a:t>
          </a:r>
        </a:p>
        <a:p>
          <a:pPr algn="l"/>
          <a:endParaRPr lang="en-US" sz="1800" baseline="0" dirty="0"/>
        </a:p>
      </dgm:t>
    </dgm:pt>
    <dgm:pt modelId="{FA862A8F-FA73-424B-AEFB-5D4814AAF94A}" type="sibTrans" cxnId="{95E4AE5A-9CBE-424D-BA87-218EE4540D31}">
      <dgm:prSet/>
      <dgm:spPr/>
      <dgm:t>
        <a:bodyPr/>
        <a:lstStyle/>
        <a:p>
          <a:endParaRPr lang="en-US"/>
        </a:p>
      </dgm:t>
    </dgm:pt>
    <dgm:pt modelId="{2C2CDD64-9402-4F48-B7BD-A5A7A14A58B6}" type="parTrans" cxnId="{95E4AE5A-9CBE-424D-BA87-218EE4540D31}">
      <dgm:prSet/>
      <dgm:spPr/>
      <dgm:t>
        <a:bodyPr/>
        <a:lstStyle/>
        <a:p>
          <a:endParaRPr lang="en-US"/>
        </a:p>
      </dgm:t>
    </dgm:pt>
    <dgm:pt modelId="{2BF494BF-D5B2-1247-905E-CA2ECE5EA2ED}" type="pres">
      <dgm:prSet presAssocID="{B5BFB6E7-EBED-4A59-82DE-93E0542668F4}" presName="linearFlow" presStyleCnt="0">
        <dgm:presLayoutVars>
          <dgm:resizeHandles val="exact"/>
        </dgm:presLayoutVars>
      </dgm:prSet>
      <dgm:spPr/>
    </dgm:pt>
    <dgm:pt modelId="{4875C255-F495-2149-9E9A-75CE954E12E7}" type="pres">
      <dgm:prSet presAssocID="{0ABFAA48-67D0-404A-9AFC-203003ED83F7}" presName="node" presStyleLbl="node1" presStyleIdx="0" presStyleCnt="1" custLinFactNeighborX="-5259" custLinFactNeighborY="49">
        <dgm:presLayoutVars>
          <dgm:bulletEnabled val="1"/>
        </dgm:presLayoutVars>
      </dgm:prSet>
      <dgm:spPr/>
    </dgm:pt>
  </dgm:ptLst>
  <dgm:cxnLst>
    <dgm:cxn modelId="{95E4AE5A-9CBE-424D-BA87-218EE4540D31}" srcId="{B5BFB6E7-EBED-4A59-82DE-93E0542668F4}" destId="{0ABFAA48-67D0-404A-9AFC-203003ED83F7}" srcOrd="0" destOrd="0" parTransId="{2C2CDD64-9402-4F48-B7BD-A5A7A14A58B6}" sibTransId="{FA862A8F-FA73-424B-AEFB-5D4814AAF94A}"/>
    <dgm:cxn modelId="{82E84A91-A772-F74A-BC2A-ED26F7D397AD}" type="presOf" srcId="{0ABFAA48-67D0-404A-9AFC-203003ED83F7}" destId="{4875C255-F495-2149-9E9A-75CE954E12E7}" srcOrd="0" destOrd="0" presId="urn:microsoft.com/office/officeart/2005/8/layout/process2"/>
    <dgm:cxn modelId="{C07E96A0-5F63-6445-8F44-4A8FD6C5DF80}" type="presOf" srcId="{B5BFB6E7-EBED-4A59-82DE-93E0542668F4}" destId="{2BF494BF-D5B2-1247-905E-CA2ECE5EA2ED}" srcOrd="0" destOrd="0" presId="urn:microsoft.com/office/officeart/2005/8/layout/process2"/>
    <dgm:cxn modelId="{0501DAEF-B5D3-904D-B58F-B9E2279AB2DE}" type="presParOf" srcId="{2BF494BF-D5B2-1247-905E-CA2ECE5EA2ED}" destId="{4875C255-F495-2149-9E9A-75CE954E12E7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5BFB6E7-EBED-4A59-82DE-93E0542668F4}" type="doc">
      <dgm:prSet loTypeId="urn:microsoft.com/office/officeart/2005/8/layout/process2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ABFAA48-67D0-404A-9AFC-203003ED83F7}">
      <dgm:prSet custT="1"/>
      <dgm:spPr/>
      <dgm:t>
        <a:bodyPr/>
        <a:lstStyle/>
        <a:p>
          <a:pPr algn="l"/>
          <a:r>
            <a:rPr lang="en-US" sz="1800" dirty="0"/>
            <a:t>Once you have logged in, you will be able to access our schedules from any computer. See below </a:t>
          </a:r>
        </a:p>
        <a:p>
          <a:pPr algn="l"/>
          <a:r>
            <a:rPr lang="en-US" sz="1800" dirty="0"/>
            <a:t>Choose a white (</a:t>
          </a:r>
          <a:r>
            <a:rPr lang="en-US" sz="1800" dirty="0" err="1"/>
            <a:t>unbooked</a:t>
          </a:r>
          <a:r>
            <a:rPr lang="en-US" sz="1800" dirty="0"/>
            <a:t>) square at a time that suits you and click on it.</a:t>
          </a:r>
        </a:p>
        <a:p>
          <a:pPr algn="l"/>
          <a:r>
            <a:rPr lang="en-US" sz="1800" dirty="0"/>
            <a:t>A dialogue box will open. It will offer you a choice between “</a:t>
          </a:r>
          <a:r>
            <a:rPr lang="en-US" sz="1800" dirty="0" err="1"/>
            <a:t>videochat</a:t>
          </a:r>
          <a:r>
            <a:rPr lang="en-US" sz="1800" dirty="0"/>
            <a:t>,” a live skype-like experience, and “</a:t>
          </a:r>
          <a:r>
            <a:rPr lang="en-US" sz="1800" dirty="0" err="1"/>
            <a:t>etutoring</a:t>
          </a:r>
          <a:r>
            <a:rPr lang="en-US" sz="1800" dirty="0"/>
            <a:t>,” in which you attach your document to the appointment. Then we look at it and later reattach it to the appointment box  with our comments.</a:t>
          </a:r>
        </a:p>
      </dgm:t>
    </dgm:pt>
    <dgm:pt modelId="{2C2CDD64-9402-4F48-B7BD-A5A7A14A58B6}" type="parTrans" cxnId="{95E4AE5A-9CBE-424D-BA87-218EE4540D31}">
      <dgm:prSet/>
      <dgm:spPr/>
      <dgm:t>
        <a:bodyPr/>
        <a:lstStyle/>
        <a:p>
          <a:endParaRPr lang="en-US"/>
        </a:p>
      </dgm:t>
    </dgm:pt>
    <dgm:pt modelId="{FA862A8F-FA73-424B-AEFB-5D4814AAF94A}" type="sibTrans" cxnId="{95E4AE5A-9CBE-424D-BA87-218EE4540D31}">
      <dgm:prSet/>
      <dgm:spPr/>
      <dgm:t>
        <a:bodyPr/>
        <a:lstStyle/>
        <a:p>
          <a:endParaRPr lang="en-US"/>
        </a:p>
      </dgm:t>
    </dgm:pt>
    <dgm:pt modelId="{2BF494BF-D5B2-1247-905E-CA2ECE5EA2ED}" type="pres">
      <dgm:prSet presAssocID="{B5BFB6E7-EBED-4A59-82DE-93E0542668F4}" presName="linearFlow" presStyleCnt="0">
        <dgm:presLayoutVars>
          <dgm:resizeHandles val="exact"/>
        </dgm:presLayoutVars>
      </dgm:prSet>
      <dgm:spPr/>
    </dgm:pt>
    <dgm:pt modelId="{4875C255-F495-2149-9E9A-75CE954E12E7}" type="pres">
      <dgm:prSet presAssocID="{0ABFAA48-67D0-404A-9AFC-203003ED83F7}" presName="node" presStyleLbl="node1" presStyleIdx="0" presStyleCnt="1" custScaleX="55927" custLinFactNeighborX="-5711">
        <dgm:presLayoutVars>
          <dgm:bulletEnabled val="1"/>
        </dgm:presLayoutVars>
      </dgm:prSet>
      <dgm:spPr/>
    </dgm:pt>
  </dgm:ptLst>
  <dgm:cxnLst>
    <dgm:cxn modelId="{95E4AE5A-9CBE-424D-BA87-218EE4540D31}" srcId="{B5BFB6E7-EBED-4A59-82DE-93E0542668F4}" destId="{0ABFAA48-67D0-404A-9AFC-203003ED83F7}" srcOrd="0" destOrd="0" parTransId="{2C2CDD64-9402-4F48-B7BD-A5A7A14A58B6}" sibTransId="{FA862A8F-FA73-424B-AEFB-5D4814AAF94A}"/>
    <dgm:cxn modelId="{82E84A91-A772-F74A-BC2A-ED26F7D397AD}" type="presOf" srcId="{0ABFAA48-67D0-404A-9AFC-203003ED83F7}" destId="{4875C255-F495-2149-9E9A-75CE954E12E7}" srcOrd="0" destOrd="0" presId="urn:microsoft.com/office/officeart/2005/8/layout/process2"/>
    <dgm:cxn modelId="{C07E96A0-5F63-6445-8F44-4A8FD6C5DF80}" type="presOf" srcId="{B5BFB6E7-EBED-4A59-82DE-93E0542668F4}" destId="{2BF494BF-D5B2-1247-905E-CA2ECE5EA2ED}" srcOrd="0" destOrd="0" presId="urn:microsoft.com/office/officeart/2005/8/layout/process2"/>
    <dgm:cxn modelId="{0501DAEF-B5D3-904D-B58F-B9E2279AB2DE}" type="presParOf" srcId="{2BF494BF-D5B2-1247-905E-CA2ECE5EA2ED}" destId="{4875C255-F495-2149-9E9A-75CE954E12E7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01A3C-C818-8240-8071-409A4F37D00F}">
      <dsp:nvSpPr>
        <dsp:cNvPr id="0" name=""/>
        <dsp:cNvSpPr/>
      </dsp:nvSpPr>
      <dsp:spPr>
        <a:xfrm>
          <a:off x="0" y="3070469"/>
          <a:ext cx="5796200" cy="20145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For the typical student that means we assist you to make your assignments reflect your ideas effectively. We like to consider ourselves the Writing and </a:t>
          </a:r>
          <a:r>
            <a:rPr lang="en-CA" sz="2300" i="1" kern="1200" dirty="0"/>
            <a:t>Thinking</a:t>
          </a:r>
          <a:r>
            <a:rPr lang="en-CA" sz="2300" kern="1200" dirty="0"/>
            <a:t> Centre.</a:t>
          </a:r>
        </a:p>
      </dsp:txBody>
      <dsp:txXfrm>
        <a:off x="0" y="3070469"/>
        <a:ext cx="5796200" cy="2014560"/>
      </dsp:txXfrm>
    </dsp:sp>
    <dsp:sp modelId="{AF892C5D-5FEF-E049-BDBD-973B357E5D1F}">
      <dsp:nvSpPr>
        <dsp:cNvPr id="0" name=""/>
        <dsp:cNvSpPr/>
      </dsp:nvSpPr>
      <dsp:spPr>
        <a:xfrm rot="10800000">
          <a:off x="0" y="2294"/>
          <a:ext cx="5796200" cy="3098393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/>
            <a:t>The VIU Writing Centre provides support to all university writers in their intellectual endeavours.</a:t>
          </a:r>
          <a:endParaRPr lang="en-US" sz="2300" kern="1200"/>
        </a:p>
      </dsp:txBody>
      <dsp:txXfrm rot="10800000">
        <a:off x="0" y="2294"/>
        <a:ext cx="5796200" cy="2013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5C255-F495-2149-9E9A-75CE954E12E7}">
      <dsp:nvSpPr>
        <dsp:cNvPr id="0" name=""/>
        <dsp:cNvSpPr/>
      </dsp:nvSpPr>
      <dsp:spPr>
        <a:xfrm>
          <a:off x="0" y="2500"/>
          <a:ext cx="5486400" cy="51156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 can help you with a range of activities depending on your wishes: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You could come right at the start of your process, merely with the prof’s assignment description, and we would discuss with you how to proceed.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You might want help crafting a thesis statement.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Perhaps you are unclear about how to cite your sources using APA, MLA, or Chicago styles. We can help with that.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Perhaps you find it hard to construct grammatically-correct sentences. We will help you correct them.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Maybe you have a draft of a paper that you would like some feedback on: clarity, structure, and so on. </a:t>
          </a:r>
        </a:p>
      </dsp:txBody>
      <dsp:txXfrm>
        <a:off x="149832" y="152332"/>
        <a:ext cx="5186736" cy="48159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F01A3C-C818-8240-8071-409A4F37D00F}">
      <dsp:nvSpPr>
        <dsp:cNvPr id="0" name=""/>
        <dsp:cNvSpPr/>
      </dsp:nvSpPr>
      <dsp:spPr>
        <a:xfrm>
          <a:off x="0" y="3070469"/>
          <a:ext cx="5796200" cy="201456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Like the Writing Centre, we help with all aspects of the writing process, but we also offer additional second language support.</a:t>
          </a:r>
        </a:p>
      </dsp:txBody>
      <dsp:txXfrm>
        <a:off x="0" y="3070469"/>
        <a:ext cx="5796200" cy="2014560"/>
      </dsp:txXfrm>
    </dsp:sp>
    <dsp:sp modelId="{AF892C5D-5FEF-E049-BDBD-973B357E5D1F}">
      <dsp:nvSpPr>
        <dsp:cNvPr id="0" name=""/>
        <dsp:cNvSpPr/>
      </dsp:nvSpPr>
      <dsp:spPr>
        <a:xfrm rot="10800000">
          <a:off x="0" y="2294"/>
          <a:ext cx="5796200" cy="3098393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IAS helps international and second-language students </a:t>
          </a:r>
          <a:r>
            <a:rPr lang="en-US" sz="2800" b="0" i="0" kern="1200" dirty="0"/>
            <a:t>improve their  academic language skills.</a:t>
          </a:r>
          <a:endParaRPr lang="en-US" sz="2800" kern="1200" dirty="0"/>
        </a:p>
      </dsp:txBody>
      <dsp:txXfrm rot="10800000">
        <a:off x="0" y="2294"/>
        <a:ext cx="5796200" cy="20132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5C255-F495-2149-9E9A-75CE954E12E7}">
      <dsp:nvSpPr>
        <dsp:cNvPr id="0" name=""/>
        <dsp:cNvSpPr/>
      </dsp:nvSpPr>
      <dsp:spPr>
        <a:xfrm>
          <a:off x="0" y="0"/>
          <a:ext cx="2606674" cy="40203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Presentation delivery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Discussion skills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Pronunciation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Listening strategies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Vocabulary building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ESL-specific grammar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IELTS prep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Any 2</a:t>
          </a:r>
          <a:r>
            <a:rPr lang="en-US" sz="1800" kern="1200" baseline="30000" dirty="0"/>
            <a:t>nd</a:t>
          </a:r>
          <a:r>
            <a:rPr lang="en-US" sz="1800" kern="1200" dirty="0"/>
            <a:t> language question!</a:t>
          </a:r>
        </a:p>
      </dsp:txBody>
      <dsp:txXfrm>
        <a:off x="76347" y="76347"/>
        <a:ext cx="2453980" cy="3867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5C255-F495-2149-9E9A-75CE954E12E7}">
      <dsp:nvSpPr>
        <dsp:cNvPr id="0" name=""/>
        <dsp:cNvSpPr/>
      </dsp:nvSpPr>
      <dsp:spPr>
        <a:xfrm>
          <a:off x="0" y="4998"/>
          <a:ext cx="5486400" cy="511064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 </a:t>
          </a:r>
          <a:r>
            <a:rPr lang="en-US" sz="1800" kern="1200" dirty="0"/>
            <a:t>All our tutors are VIU faculty. 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Writing Centre tutors are generally professors in academic programs at VIU.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Coordinator: Dr. John Hill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john.hill@viu.ca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IAS tutors are English for Academic Purposes instructors in the Faculty of International Education at VIU.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Coordinator: Sylvia Arnold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sylvia.arnold@viu.ca</a:t>
          </a:r>
        </a:p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149686" y="154684"/>
        <a:ext cx="5187028" cy="48112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5C255-F495-2149-9E9A-75CE954E12E7}">
      <dsp:nvSpPr>
        <dsp:cNvPr id="0" name=""/>
        <dsp:cNvSpPr/>
      </dsp:nvSpPr>
      <dsp:spPr>
        <a:xfrm>
          <a:off x="0" y="10201"/>
          <a:ext cx="3498848" cy="521559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Our  physical premises are in the library (Writing Centre,  fourth floor; IAS third floor). However, we are now and for the foreseeable future both operating as a wholly online service.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This is is the link to our shared booking system: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0" i="0" kern="1200">
              <a:hlinkClick xmlns:r="http://schemas.openxmlformats.org/officeDocument/2006/relationships" r:id="rId1"/>
            </a:rPr>
            <a:t>https</a:t>
          </a:r>
          <a:r>
            <a:rPr lang="en-CA" sz="1800" b="0" i="0" kern="1200" dirty="0">
              <a:hlinkClick xmlns:r="http://schemas.openxmlformats.org/officeDocument/2006/relationships" r:id="rId1"/>
            </a:rPr>
            <a:t>://vancouver.mywconline.com/index.php?scode=NANF20</a:t>
          </a:r>
          <a:endParaRPr lang="en-US" sz="1800" kern="1200" baseline="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This is the log-in page.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See “first visit” above the email box. This will take you to a brief registration process.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The live link is available on each of our webpages on the university website.</a:t>
          </a:r>
        </a:p>
      </dsp:txBody>
      <dsp:txXfrm>
        <a:off x="102478" y="112679"/>
        <a:ext cx="3293892" cy="50106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5C255-F495-2149-9E9A-75CE954E12E7}">
      <dsp:nvSpPr>
        <dsp:cNvPr id="0" name=""/>
        <dsp:cNvSpPr/>
      </dsp:nvSpPr>
      <dsp:spPr>
        <a:xfrm>
          <a:off x="0" y="5103"/>
          <a:ext cx="3305392" cy="522069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The Writing Centre and IAS share an appointment system, but we have separate schedules.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baseline="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Each time you log in, you must choose either the Writing Centre schedule or the International Academic Support Schedule.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baseline="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baseline="0" dirty="0"/>
            <a:t>(Or you can choose “Short drop-in appointments” for quick questions.)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baseline="0" dirty="0"/>
        </a:p>
      </dsp:txBody>
      <dsp:txXfrm>
        <a:off x="96812" y="101915"/>
        <a:ext cx="3111768" cy="50270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5C255-F495-2149-9E9A-75CE954E12E7}">
      <dsp:nvSpPr>
        <dsp:cNvPr id="0" name=""/>
        <dsp:cNvSpPr/>
      </dsp:nvSpPr>
      <dsp:spPr>
        <a:xfrm>
          <a:off x="0" y="2829"/>
          <a:ext cx="5486400" cy="28929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Once you have logged in, you will be able to access our schedules from any computer. See below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Choose a white (</a:t>
          </a:r>
          <a:r>
            <a:rPr lang="en-US" sz="1800" kern="1200" dirty="0" err="1"/>
            <a:t>unbooked</a:t>
          </a:r>
          <a:r>
            <a:rPr lang="en-US" sz="1800" kern="1200" dirty="0"/>
            <a:t>) square at a time that suits you and click on it.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 dialogue box will open. It will offer you a choice between “</a:t>
          </a:r>
          <a:r>
            <a:rPr lang="en-US" sz="1800" kern="1200" dirty="0" err="1"/>
            <a:t>videochat</a:t>
          </a:r>
          <a:r>
            <a:rPr lang="en-US" sz="1800" kern="1200" dirty="0"/>
            <a:t>,” a live skype-like experience, and “</a:t>
          </a:r>
          <a:r>
            <a:rPr lang="en-US" sz="1800" kern="1200" dirty="0" err="1"/>
            <a:t>etutoring</a:t>
          </a:r>
          <a:r>
            <a:rPr lang="en-US" sz="1800" kern="1200" dirty="0"/>
            <a:t>,” in which you attach your document to the appointment. Then we look at it and later reattach it to the appointment box  with our comments.</a:t>
          </a:r>
        </a:p>
      </dsp:txBody>
      <dsp:txXfrm>
        <a:off x="84733" y="87562"/>
        <a:ext cx="5316934" cy="2723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AC331-6965-AC42-A3E6-3E0B22685B0A}" type="datetimeFigureOut">
              <a:rPr lang="en-US" smtClean="0"/>
              <a:t>9/10/20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EF350-C42E-D04B-8DFF-373394A85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7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EF350-C42E-D04B-8DFF-373394A851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53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EF350-C42E-D04B-8DFF-373394A851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49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EF350-C42E-D04B-8DFF-373394A851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91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EF350-C42E-D04B-8DFF-373394A851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28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EF350-C42E-D04B-8DFF-373394A851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75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EF350-C42E-D04B-8DFF-373394A851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46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EF350-C42E-D04B-8DFF-373394A851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38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EF350-C42E-D04B-8DFF-373394A851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2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35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49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949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112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79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55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847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014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089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11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06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433C02-FF01-400B-A312-F332E468ABBE}" type="datetimeFigureOut">
              <a:rPr lang="en-CA" smtClean="0"/>
              <a:t>2020-09-10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06485EAC-C57F-4594-A560-DB41884081A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164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viu.ca/writing-cent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national.viu.ca/international-academic-suppor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hill@viu.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ylvia.arnold@viu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E8A7A51-D656-47F0-BF06-7DEC0FA09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7EEE829C-09E9-4F0B-B269-24B3979C77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2630" r="16073" b="2691"/>
          <a:stretch/>
        </p:blipFill>
        <p:spPr>
          <a:xfrm>
            <a:off x="20" y="-1"/>
            <a:ext cx="9141694" cy="68580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0F7D017-358C-4536-980E-7C6B97AE6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481671" cy="5334001"/>
          </a:xfrm>
          <a:prstGeom prst="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2600" y="1298448"/>
            <a:ext cx="2763802" cy="3255264"/>
          </a:xfrm>
        </p:spPr>
        <p:txBody>
          <a:bodyPr>
            <a:normAutofit fontScale="90000"/>
          </a:bodyPr>
          <a:lstStyle/>
          <a:p>
            <a:br>
              <a:rPr lang="en-CA" sz="4200" dirty="0"/>
            </a:br>
            <a:br>
              <a:rPr lang="en-CA" sz="4200" dirty="0"/>
            </a:br>
            <a:r>
              <a:rPr lang="en-CA" sz="4200" dirty="0"/>
              <a:t>Fall 2020</a:t>
            </a:r>
            <a:br>
              <a:rPr lang="en-CA" sz="4200" dirty="0"/>
            </a:br>
            <a:r>
              <a:rPr lang="en-CA" sz="4200" dirty="0"/>
              <a:t>Writing and 2</a:t>
            </a:r>
            <a:r>
              <a:rPr lang="en-CA" sz="4200" baseline="30000" dirty="0"/>
              <a:t>nd</a:t>
            </a:r>
            <a:r>
              <a:rPr lang="en-CA" sz="4200" dirty="0"/>
              <a:t> Language Support @VIU</a:t>
            </a:r>
            <a:br>
              <a:rPr lang="en-CA" sz="4200" dirty="0"/>
            </a:br>
            <a:r>
              <a:rPr lang="en-CA" sz="2700" i="1" dirty="0"/>
              <a:t>All online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600" y="4670246"/>
            <a:ext cx="2763802" cy="914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John Hill, Writing Centre</a:t>
            </a:r>
          </a:p>
          <a:p>
            <a:r>
              <a:rPr lang="en-US" dirty="0"/>
              <a:t>Sylvia Arnold, International Academic Support (IAS)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3D524A5-0026-48B3-A857-8AE02CEC0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1413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D3E1E-5D69-4ADA-9039-5E4FD0243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else do we offer?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6EACA5D-0BD9-EC4D-8008-20554BB0FE10}"/>
              </a:ext>
            </a:extLst>
          </p:cNvPr>
          <p:cNvSpPr/>
          <p:nvPr/>
        </p:nvSpPr>
        <p:spPr>
          <a:xfrm>
            <a:off x="3276600" y="864108"/>
            <a:ext cx="4572000" cy="512978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42D3FE-48EB-1245-96E5-3320E2D3F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resource sheets online</a:t>
            </a:r>
          </a:p>
          <a:p>
            <a:pPr lvl="2"/>
            <a:r>
              <a:rPr lang="en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group: Boost Our Oral English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C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0120" lvl="2" indent="0">
              <a:buNone/>
            </a:pPr>
            <a:r>
              <a:rPr lang="en-CA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details, see our websites:  </a:t>
            </a:r>
            <a:r>
              <a:rPr lang="en-CA" sz="1800" dirty="0">
                <a:hlinkClick r:id="rId3"/>
              </a:rPr>
              <a:t>https://services.viu.ca/writing-centre</a:t>
            </a:r>
            <a:r>
              <a:rPr lang="en-CA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60120" lvl="2" indent="0">
              <a:buNone/>
            </a:pPr>
            <a:r>
              <a:rPr lang="en-CA" sz="1800" dirty="0">
                <a:hlinkClick r:id="rId4"/>
              </a:rPr>
              <a:t>https://international.viu.ca/international-academic-support</a:t>
            </a:r>
            <a:endParaRPr lang="en-CA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0120" lvl="2" indent="0">
              <a:buNone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Group </a:t>
            </a:r>
            <a:r>
              <a:rPr lang="en-CA" dirty="0"/>
              <a:t>(TBD)</a:t>
            </a:r>
          </a:p>
        </p:txBody>
      </p:sp>
    </p:spTree>
    <p:extLst>
      <p:ext uri="{BB962C8B-B14F-4D97-AF65-F5344CB8AC3E}">
        <p14:creationId xmlns:p14="http://schemas.microsoft.com/office/powerpoint/2010/main" val="3840247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ED798-966D-4FF4-A7A0-CED4EBA5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That’s the Writing Centre </a:t>
            </a:r>
            <a:br>
              <a:rPr lang="en-CA" dirty="0"/>
            </a:br>
            <a:r>
              <a:rPr lang="en-CA" dirty="0"/>
              <a:t>&amp;</a:t>
            </a:r>
            <a:br>
              <a:rPr lang="en-CA" dirty="0"/>
            </a:br>
            <a:r>
              <a:rPr lang="en-CA" dirty="0"/>
              <a:t>International Academic Support!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0AF7B-87CB-4B0A-AB9C-B38724A71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13B19B84-3A59-1E4B-982B-E197E4F433FD}"/>
              </a:ext>
            </a:extLst>
          </p:cNvPr>
          <p:cNvSpPr/>
          <p:nvPr/>
        </p:nvSpPr>
        <p:spPr>
          <a:xfrm>
            <a:off x="3048000" y="864108"/>
            <a:ext cx="4648200" cy="512978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02920" lvl="1" indent="0"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us to …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time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stress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Improve your work 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Questions?</a:t>
            </a:r>
          </a:p>
          <a:p>
            <a:pPr lvl="1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Writing Centre: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john.hill@viu.ca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International Academic Support: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sylvia.arnold@viu.ca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939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15FA-A962-7944-8E0B-96A7BC51A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en-US"/>
              <a:t>What is the Writing Centre?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B41338-1E22-4952-AE4A-F4F686C61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445243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36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17D5E-CF5B-1640-A3FB-68AEFDBB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en-US" dirty="0"/>
              <a:t>What does the Writing Centre do?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55C0C1-FAC8-4060-BA34-15637BD98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784069"/>
              </p:ext>
            </p:extLst>
          </p:nvPr>
        </p:nvGraphicFramePr>
        <p:xfrm>
          <a:off x="2901951" y="864108"/>
          <a:ext cx="54864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314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15FA-A962-7944-8E0B-96A7BC51A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en-US" dirty="0"/>
              <a:t>What is International Academic Support (IAS)?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B41338-1E22-4952-AE4A-F4F686C61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28609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4233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17D5E-CF5B-1640-A3FB-68AEFDBBA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are we the same?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How are we different?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034F4-23F8-4CC2-A4F0-C541EB524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0084" y="773413"/>
            <a:ext cx="2606040" cy="807720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en-CA" dirty="0">
                <a:solidFill>
                  <a:schemeClr val="bg1"/>
                </a:solidFill>
              </a:rPr>
              <a:t>The Writing Centre </a:t>
            </a:r>
          </a:p>
          <a:p>
            <a:r>
              <a:rPr lang="en-CA" dirty="0">
                <a:solidFill>
                  <a:schemeClr val="bg1"/>
                </a:solidFill>
              </a:rPr>
              <a:t>&amp; IAS:</a:t>
            </a:r>
          </a:p>
          <a:p>
            <a:r>
              <a:rPr lang="en-CA" dirty="0">
                <a:solidFill>
                  <a:schemeClr val="bg1"/>
                </a:solidFill>
              </a:rPr>
              <a:t>Writing and Thinking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55C0C1-FAC8-4060-BA34-15637BD9896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78249408"/>
              </p:ext>
            </p:extLst>
          </p:nvPr>
        </p:nvGraphicFramePr>
        <p:xfrm>
          <a:off x="5943600" y="1990373"/>
          <a:ext cx="2606675" cy="40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26269-FA67-4C9F-81D5-7CE0599DCE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33303" y="767962"/>
            <a:ext cx="2606040" cy="813171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en-CA" dirty="0">
                <a:solidFill>
                  <a:schemeClr val="bg1"/>
                </a:solidFill>
              </a:rPr>
              <a:t>IAS:</a:t>
            </a:r>
          </a:p>
          <a:p>
            <a:r>
              <a:rPr lang="en-CA" u="sng" dirty="0">
                <a:solidFill>
                  <a:schemeClr val="bg1"/>
                </a:solidFill>
              </a:rPr>
              <a:t>Additional</a:t>
            </a:r>
            <a:r>
              <a:rPr lang="en-CA" dirty="0">
                <a:solidFill>
                  <a:schemeClr val="bg1"/>
                </a:solidFill>
              </a:rPr>
              <a:t> 2</a:t>
            </a:r>
            <a:r>
              <a:rPr lang="en-CA" baseline="30000" dirty="0">
                <a:solidFill>
                  <a:schemeClr val="bg1"/>
                </a:solidFill>
              </a:rPr>
              <a:t>nd</a:t>
            </a:r>
            <a:r>
              <a:rPr lang="en-CA" dirty="0">
                <a:solidFill>
                  <a:schemeClr val="bg1"/>
                </a:solidFill>
              </a:rPr>
              <a:t> Language Support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3989AC-4417-4DD9-A642-9D9DCC433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925101" y="1990373"/>
            <a:ext cx="2606040" cy="4023360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endParaRPr lang="en-CA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A1005C3A-2BA8-244E-BD78-47AA1749A80D}"/>
              </a:ext>
            </a:extLst>
          </p:cNvPr>
          <p:cNvSpPr/>
          <p:nvPr/>
        </p:nvSpPr>
        <p:spPr>
          <a:xfrm>
            <a:off x="3048000" y="1990373"/>
            <a:ext cx="2458974" cy="402336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FD90CC-1E65-D944-A643-400AA604CA77}"/>
              </a:ext>
            </a:extLst>
          </p:cNvPr>
          <p:cNvSpPr txBox="1"/>
          <p:nvPr/>
        </p:nvSpPr>
        <p:spPr>
          <a:xfrm>
            <a:off x="3060084" y="1800623"/>
            <a:ext cx="24589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Interpreting the question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Organising</a:t>
            </a:r>
            <a:r>
              <a:rPr lang="en-US" dirty="0">
                <a:solidFill>
                  <a:schemeClr val="bg1"/>
                </a:solidFill>
              </a:rPr>
              <a:t> your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Reading complex 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Generating a thesis statement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Grammar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Presentation content &amp;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85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17D5E-CF5B-1640-A3FB-68AEFDBB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en-US" dirty="0"/>
              <a:t>Who are we?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55C0C1-FAC8-4060-BA34-15637BD98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237138"/>
              </p:ext>
            </p:extLst>
          </p:nvPr>
        </p:nvGraphicFramePr>
        <p:xfrm>
          <a:off x="2901951" y="864108"/>
          <a:ext cx="54864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9371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17D5E-CF5B-1640-A3FB-68AEFDBB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en-US" dirty="0"/>
              <a:t>How do you access us?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55C0C1-FAC8-4060-BA34-15637BD98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291611"/>
              </p:ext>
            </p:extLst>
          </p:nvPr>
        </p:nvGraphicFramePr>
        <p:xfrm>
          <a:off x="2901952" y="758952"/>
          <a:ext cx="3498848" cy="5225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ight Arrow 8">
            <a:extLst>
              <a:ext uri="{FF2B5EF4-FFF2-40B4-BE49-F238E27FC236}">
                <a16:creationId xmlns:a16="http://schemas.microsoft.com/office/drawing/2014/main" id="{9A787B84-6996-C142-99D6-FBEA31DA3C63}"/>
              </a:ext>
            </a:extLst>
          </p:cNvPr>
          <p:cNvSpPr/>
          <p:nvPr/>
        </p:nvSpPr>
        <p:spPr>
          <a:xfrm rot="20272473">
            <a:off x="5297975" y="3719744"/>
            <a:ext cx="82938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E74BFD0-D836-224B-8B9F-01274A2C20A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720" y="758952"/>
            <a:ext cx="2845908" cy="522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9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17D5E-CF5B-1640-A3FB-68AEFDBB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en-US" dirty="0"/>
              <a:t>How do you log in?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55C0C1-FAC8-4060-BA34-15637BD98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48622"/>
              </p:ext>
            </p:extLst>
          </p:nvPr>
        </p:nvGraphicFramePr>
        <p:xfrm>
          <a:off x="2901952" y="758952"/>
          <a:ext cx="3305392" cy="5225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ight Arrow 8">
            <a:extLst>
              <a:ext uri="{FF2B5EF4-FFF2-40B4-BE49-F238E27FC236}">
                <a16:creationId xmlns:a16="http://schemas.microsoft.com/office/drawing/2014/main" id="{9A787B84-6996-C142-99D6-FBEA31DA3C63}"/>
              </a:ext>
            </a:extLst>
          </p:cNvPr>
          <p:cNvSpPr/>
          <p:nvPr/>
        </p:nvSpPr>
        <p:spPr>
          <a:xfrm>
            <a:off x="5697218" y="4038600"/>
            <a:ext cx="82938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E44EFE0-20B6-DC47-9490-0F61B0B50A9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768096"/>
            <a:ext cx="2525610" cy="521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74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86D4068-D045-48B0-9A00-198F2FE4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664C4B-AAE2-4AA0-8918-134E8086F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117D5E-CF5B-1640-A3FB-68AEFDBBA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en-US" dirty="0"/>
              <a:t>How do you book?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F9FD8-4CFE-4C77-8F29-5D801C57E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C55C0C1-FAC8-4060-BA34-15637BD98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452523"/>
              </p:ext>
            </p:extLst>
          </p:nvPr>
        </p:nvGraphicFramePr>
        <p:xfrm>
          <a:off x="2901951" y="758952"/>
          <a:ext cx="5486400" cy="2898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C808803-6FF8-A342-8481-178CA676FA1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0" y="3771901"/>
            <a:ext cx="5486400" cy="2318004"/>
          </a:xfrm>
          <a:prstGeom prst="rect">
            <a:avLst/>
          </a:prstGeom>
        </p:spPr>
      </p:pic>
      <p:sp>
        <p:nvSpPr>
          <p:cNvPr id="7" name="Down Arrow 6">
            <a:extLst>
              <a:ext uri="{FF2B5EF4-FFF2-40B4-BE49-F238E27FC236}">
                <a16:creationId xmlns:a16="http://schemas.microsoft.com/office/drawing/2014/main" id="{E3843BD2-4297-CD4E-9359-7D3DD0843C73}"/>
              </a:ext>
            </a:extLst>
          </p:cNvPr>
          <p:cNvSpPr/>
          <p:nvPr/>
        </p:nvSpPr>
        <p:spPr>
          <a:xfrm>
            <a:off x="7010400" y="1219200"/>
            <a:ext cx="48463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551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742</Words>
  <Application>Microsoft Macintosh PowerPoint</Application>
  <PresentationFormat>On-screen Show (4:3)</PresentationFormat>
  <Paragraphs>92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Wingdings 2</vt:lpstr>
      <vt:lpstr>Frame</vt:lpstr>
      <vt:lpstr>  Fall 2020 Writing and 2nd Language Support @VIU All online</vt:lpstr>
      <vt:lpstr>What is the Writing Centre?</vt:lpstr>
      <vt:lpstr>What does the Writing Centre do?</vt:lpstr>
      <vt:lpstr>What is International Academic Support (IAS)?</vt:lpstr>
      <vt:lpstr>How are we the same?  How are we different?</vt:lpstr>
      <vt:lpstr>Who are we?</vt:lpstr>
      <vt:lpstr>How do you access us? </vt:lpstr>
      <vt:lpstr>How do you log in?</vt:lpstr>
      <vt:lpstr>How do you book?</vt:lpstr>
      <vt:lpstr>What else do we offer?</vt:lpstr>
      <vt:lpstr>That’s the Writing Centre  &amp; International Academic Support!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VIU Writing Centre</dc:title>
  <dc:creator>John Hill</dc:creator>
  <cp:lastModifiedBy>John Hill</cp:lastModifiedBy>
  <cp:revision>29</cp:revision>
  <dcterms:created xsi:type="dcterms:W3CDTF">2020-08-11T22:36:25Z</dcterms:created>
  <dcterms:modified xsi:type="dcterms:W3CDTF">2020-09-10T15:57:37Z</dcterms:modified>
</cp:coreProperties>
</file>