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57" r:id="rId3"/>
    <p:sldId id="258" r:id="rId4"/>
    <p:sldId id="267" r:id="rId5"/>
    <p:sldId id="268" r:id="rId6"/>
    <p:sldId id="259" r:id="rId7"/>
    <p:sldId id="260" r:id="rId8"/>
    <p:sldId id="261" r:id="rId9"/>
    <p:sldId id="262" r:id="rId10"/>
    <p:sldId id="263" r:id="rId11"/>
    <p:sldId id="265" r:id="rId12"/>
    <p:sldId id="266" r:id="rId13"/>
    <p:sldId id="269"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DEA"/>
    <a:srgbClr val="170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37"/>
    <p:restoredTop sz="91434"/>
  </p:normalViewPr>
  <p:slideViewPr>
    <p:cSldViewPr>
      <p:cViewPr varScale="1">
        <p:scale>
          <a:sx n="137" d="100"/>
          <a:sy n="137" d="100"/>
        </p:scale>
        <p:origin x="104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433C02-FF01-400B-A312-F332E468ABBE}" type="datetimeFigureOut">
              <a:rPr lang="en-CA" smtClean="0"/>
              <a:t>2020-05-20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2064358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433C02-FF01-400B-A312-F332E468ABBE}" type="datetimeFigureOut">
              <a:rPr lang="en-CA" smtClean="0"/>
              <a:t>2020-05-20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28149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433C02-FF01-400B-A312-F332E468ABBE}" type="datetimeFigureOut">
              <a:rPr lang="en-CA" smtClean="0"/>
              <a:t>2020-05-20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4039494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33C02-FF01-400B-A312-F332E468ABBE}" type="datetimeFigureOut">
              <a:rPr lang="en-CA" smtClean="0"/>
              <a:t>2020-05-20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2881124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433C02-FF01-400B-A312-F332E468ABBE}" type="datetimeFigureOut">
              <a:rPr lang="en-CA" smtClean="0"/>
              <a:t>2020-05-20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85479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433C02-FF01-400B-A312-F332E468ABBE}" type="datetimeFigureOut">
              <a:rPr lang="en-CA" smtClean="0"/>
              <a:t>2020-05-20</a:t>
            </a:fld>
            <a:endParaRPr lang="en-CA"/>
          </a:p>
        </p:txBody>
      </p:sp>
      <p:sp>
        <p:nvSpPr>
          <p:cNvPr id="9" name="Footer Placeholder 8"/>
          <p:cNvSpPr>
            <a:spLocks noGrp="1"/>
          </p:cNvSpPr>
          <p:nvPr>
            <p:ph type="ftr" sz="quarter" idx="11"/>
          </p:nvPr>
        </p:nvSpPr>
        <p:spPr/>
        <p:txBody>
          <a:bodyPr/>
          <a:lstStyle/>
          <a:p>
            <a:endParaRPr lang="en-CA"/>
          </a:p>
        </p:txBody>
      </p:sp>
      <p:sp>
        <p:nvSpPr>
          <p:cNvPr id="10" name="Slide Number Placeholder 9"/>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2460554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C433C02-FF01-400B-A312-F332E468ABBE}" type="datetimeFigureOut">
              <a:rPr lang="en-CA" smtClean="0"/>
              <a:t>2020-05-20</a:t>
            </a:fld>
            <a:endParaRPr lang="en-CA"/>
          </a:p>
        </p:txBody>
      </p:sp>
      <p:sp>
        <p:nvSpPr>
          <p:cNvPr id="11" name="Footer Placeholder 10"/>
          <p:cNvSpPr>
            <a:spLocks noGrp="1"/>
          </p:cNvSpPr>
          <p:nvPr>
            <p:ph type="ftr" sz="quarter" idx="11"/>
          </p:nvPr>
        </p:nvSpPr>
        <p:spPr/>
        <p:txBody>
          <a:bodyPr/>
          <a:lstStyle/>
          <a:p>
            <a:endParaRPr lang="en-CA"/>
          </a:p>
        </p:txBody>
      </p:sp>
      <p:sp>
        <p:nvSpPr>
          <p:cNvPr id="12" name="Slide Number Placeholder 11"/>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407847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3C433C02-FF01-400B-A312-F332E468ABBE}" type="datetimeFigureOut">
              <a:rPr lang="en-CA" smtClean="0"/>
              <a:t>2020-05-20</a:t>
            </a:fld>
            <a:endParaRPr lang="en-CA"/>
          </a:p>
        </p:txBody>
      </p:sp>
      <p:sp>
        <p:nvSpPr>
          <p:cNvPr id="7" name="Footer Placeholder 6"/>
          <p:cNvSpPr>
            <a:spLocks noGrp="1"/>
          </p:cNvSpPr>
          <p:nvPr>
            <p:ph type="ftr" sz="quarter" idx="11"/>
          </p:nvPr>
        </p:nvSpPr>
        <p:spPr/>
        <p:txBody>
          <a:bodyPr/>
          <a:lstStyle/>
          <a:p>
            <a:endParaRPr lang="en-CA"/>
          </a:p>
        </p:txBody>
      </p:sp>
      <p:sp>
        <p:nvSpPr>
          <p:cNvPr id="8" name="Slide Number Placeholder 7"/>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3350141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433C02-FF01-400B-A312-F332E468ABBE}" type="datetimeFigureOut">
              <a:rPr lang="en-CA" smtClean="0"/>
              <a:t>2020-05-20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1270898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C433C02-FF01-400B-A312-F332E468ABBE}" type="datetimeFigureOut">
              <a:rPr lang="en-CA" smtClean="0"/>
              <a:t>2020-05-20</a:t>
            </a:fld>
            <a:endParaRPr lang="en-CA"/>
          </a:p>
        </p:txBody>
      </p:sp>
      <p:sp>
        <p:nvSpPr>
          <p:cNvPr id="9" name="Footer Placeholder 8"/>
          <p:cNvSpPr>
            <a:spLocks noGrp="1"/>
          </p:cNvSpPr>
          <p:nvPr>
            <p:ph type="ftr" sz="quarter" idx="11"/>
          </p:nvPr>
        </p:nvSpPr>
        <p:spPr/>
        <p:txBody>
          <a:bodyPr/>
          <a:lstStyle/>
          <a:p>
            <a:endParaRPr lang="en-CA"/>
          </a:p>
        </p:txBody>
      </p:sp>
      <p:sp>
        <p:nvSpPr>
          <p:cNvPr id="10" name="Slide Number Placeholder 9"/>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319911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C433C02-FF01-400B-A312-F332E468ABBE}" type="datetimeFigureOut">
              <a:rPr lang="en-CA" smtClean="0"/>
              <a:t>2020-05-20</a:t>
            </a:fld>
            <a:endParaRPr lang="en-CA"/>
          </a:p>
        </p:txBody>
      </p:sp>
      <p:sp>
        <p:nvSpPr>
          <p:cNvPr id="9" name="Footer Placeholder 8"/>
          <p:cNvSpPr>
            <a:spLocks noGrp="1"/>
          </p:cNvSpPr>
          <p:nvPr>
            <p:ph type="ftr" sz="quarter" idx="11"/>
          </p:nvPr>
        </p:nvSpPr>
        <p:spPr>
          <a:xfrm>
            <a:off x="2624326" y="6356351"/>
            <a:ext cx="4433638" cy="365125"/>
          </a:xfrm>
        </p:spPr>
        <p:txBody>
          <a:bodyPr/>
          <a:lstStyle/>
          <a:p>
            <a:endParaRPr lang="en-CA"/>
          </a:p>
        </p:txBody>
      </p:sp>
      <p:sp>
        <p:nvSpPr>
          <p:cNvPr id="10" name="Slide Number Placeholder 9"/>
          <p:cNvSpPr>
            <a:spLocks noGrp="1"/>
          </p:cNvSpPr>
          <p:nvPr>
            <p:ph type="sldNum" sz="quarter" idx="12"/>
          </p:nvPr>
        </p:nvSpPr>
        <p:spPr/>
        <p:txBody>
          <a:bodyPr/>
          <a:lstStyle/>
          <a:p>
            <a:fld id="{06485EAC-C57F-4594-A560-DB41884081A2}" type="slidenum">
              <a:rPr lang="en-CA" smtClean="0"/>
              <a:t>‹#›</a:t>
            </a:fld>
            <a:endParaRPr lang="en-CA"/>
          </a:p>
        </p:txBody>
      </p:sp>
    </p:spTree>
    <p:extLst>
      <p:ext uri="{BB962C8B-B14F-4D97-AF65-F5344CB8AC3E}">
        <p14:creationId xmlns:p14="http://schemas.microsoft.com/office/powerpoint/2010/main" val="264706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3C433C02-FF01-400B-A312-F332E468ABBE}" type="datetimeFigureOut">
              <a:rPr lang="en-CA" smtClean="0"/>
              <a:t>2020-05-20</a:t>
            </a:fld>
            <a:endParaRPr lang="en-CA"/>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CA"/>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06485EAC-C57F-4594-A560-DB41884081A2}" type="slidenum">
              <a:rPr lang="en-CA" smtClean="0"/>
              <a:t>‹#›</a:t>
            </a:fld>
            <a:endParaRPr lang="en-CA"/>
          </a:p>
        </p:txBody>
      </p:sp>
    </p:spTree>
    <p:extLst>
      <p:ext uri="{BB962C8B-B14F-4D97-AF65-F5344CB8AC3E}">
        <p14:creationId xmlns:p14="http://schemas.microsoft.com/office/powerpoint/2010/main" val="75164401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ttishtourismalliance.co.uk/national-strategy" TargetMode="External"/><Relationship Id="rId2" Type="http://schemas.openxmlformats.org/officeDocument/2006/relationships/hyperlink" Target="https://doi.org/10.1080/09669580903378739" TargetMode="External"/><Relationship Id="rId1" Type="http://schemas.openxmlformats.org/officeDocument/2006/relationships/slideLayout" Target="../slideLayouts/slideLayout2.xml"/><Relationship Id="rId5" Type="http://schemas.openxmlformats.org/officeDocument/2006/relationships/hyperlink" Target="https://doi.org/10.1080/0977x9580903378739" TargetMode="External"/><Relationship Id="rId4" Type="http://schemas.openxmlformats.org/officeDocument/2006/relationships/hyperlink" Target="http://www.visitscotland.com/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B8AA617-0537-4ED7-91B6-66511A647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2E8BF1F-CE61-45C5-92AC-552D23176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8780525"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5010" y="4367639"/>
            <a:ext cx="7658146" cy="1065690"/>
          </a:xfrm>
        </p:spPr>
        <p:txBody>
          <a:bodyPr>
            <a:normAutofit/>
          </a:bodyPr>
          <a:lstStyle/>
          <a:p>
            <a:r>
              <a:rPr lang="en-US" dirty="0"/>
              <a:t>Academic Writing</a:t>
            </a:r>
            <a:endParaRPr lang="en-CA" dirty="0"/>
          </a:p>
        </p:txBody>
      </p:sp>
      <p:sp>
        <p:nvSpPr>
          <p:cNvPr id="3" name="Subtitle 2"/>
          <p:cNvSpPr>
            <a:spLocks noGrp="1"/>
          </p:cNvSpPr>
          <p:nvPr>
            <p:ph type="subTitle" idx="1"/>
          </p:nvPr>
        </p:nvSpPr>
        <p:spPr>
          <a:xfrm>
            <a:off x="973694" y="5488285"/>
            <a:ext cx="7635522" cy="542592"/>
          </a:xfrm>
        </p:spPr>
        <p:txBody>
          <a:bodyPr>
            <a:noAutofit/>
          </a:bodyPr>
          <a:lstStyle/>
          <a:p>
            <a:r>
              <a:rPr lang="en-US" sz="1400" dirty="0"/>
              <a:t>John Hill</a:t>
            </a:r>
          </a:p>
          <a:p>
            <a:r>
              <a:rPr lang="en-US" sz="1400" dirty="0"/>
              <a:t>The VIU Writing Centre</a:t>
            </a:r>
            <a:endParaRPr lang="en-CA" sz="1400" dirty="0"/>
          </a:p>
        </p:txBody>
      </p:sp>
      <p:pic>
        <p:nvPicPr>
          <p:cNvPr id="14" name="Picture 4">
            <a:extLst>
              <a:ext uri="{FF2B5EF4-FFF2-40B4-BE49-F238E27FC236}">
                <a16:creationId xmlns:a16="http://schemas.microsoft.com/office/drawing/2014/main" id="{7EEE829C-09E9-4F0B-B269-24B3979C77F9}"/>
              </a:ext>
            </a:extLst>
          </p:cNvPr>
          <p:cNvPicPr>
            <a:picLocks noChangeAspect="1"/>
          </p:cNvPicPr>
          <p:nvPr/>
        </p:nvPicPr>
        <p:blipFill rotWithShape="1">
          <a:blip r:embed="rId2"/>
          <a:srcRect t="17749" r="-2" b="15210"/>
          <a:stretch/>
        </p:blipFill>
        <p:spPr>
          <a:xfrm>
            <a:off x="802385" y="484632"/>
            <a:ext cx="7978140" cy="3556755"/>
          </a:xfrm>
          <a:prstGeom prst="rect">
            <a:avLst/>
          </a:prstGeom>
        </p:spPr>
      </p:pic>
    </p:spTree>
    <p:extLst>
      <p:ext uri="{BB962C8B-B14F-4D97-AF65-F5344CB8AC3E}">
        <p14:creationId xmlns:p14="http://schemas.microsoft.com/office/powerpoint/2010/main" val="3021413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cite</a:t>
            </a:r>
            <a:endParaRPr lang="en-CA" dirty="0"/>
          </a:p>
        </p:txBody>
      </p:sp>
      <p:sp>
        <p:nvSpPr>
          <p:cNvPr id="3" name="Content Placeholder 2"/>
          <p:cNvSpPr>
            <a:spLocks noGrp="1"/>
          </p:cNvSpPr>
          <p:nvPr>
            <p:ph idx="1"/>
          </p:nvPr>
        </p:nvSpPr>
        <p:spPr>
          <a:xfrm>
            <a:off x="2901950" y="838200"/>
            <a:ext cx="5708649" cy="5181600"/>
          </a:xfrm>
        </p:spPr>
        <p:txBody>
          <a:bodyPr>
            <a:normAutofit fontScale="92500" lnSpcReduction="20000"/>
          </a:bodyPr>
          <a:lstStyle/>
          <a:p>
            <a:r>
              <a:rPr lang="en-US" dirty="0"/>
              <a:t>APA, the American </a:t>
            </a:r>
            <a:r>
              <a:rPr lang="en-US" dirty="0" err="1"/>
              <a:t>Pyschological</a:t>
            </a:r>
            <a:r>
              <a:rPr lang="en-US" dirty="0"/>
              <a:t> Association, has established a standard for the presentation of research used by a wide range of subject areas. Other systems used in some academic areas include Modern Languages Association (MLA), The Chicago Manual of Style. Follow the recommended method: your prof expects it. </a:t>
            </a:r>
          </a:p>
          <a:p>
            <a:r>
              <a:rPr lang="en-US" dirty="0"/>
              <a:t>There are tw0 parts to the citation – the brief reference in your text with the material you are using, which leads you to  the full reference in the list at the end of your paper. APA uses  (</a:t>
            </a:r>
            <a:r>
              <a:rPr lang="en-US" dirty="0" err="1"/>
              <a:t>author,date</a:t>
            </a:r>
            <a:r>
              <a:rPr lang="en-US" dirty="0"/>
              <a:t>) ; MLA uses (author page); Chicago uses a superscript number in the text, which leads to a foot- or end-note).</a:t>
            </a:r>
          </a:p>
          <a:p>
            <a:r>
              <a:rPr lang="en-US" dirty="0"/>
              <a:t>Overall the reference list is straightforward, but the devil is in the detail: Books, video files, journal articles, webpages, may all need slightly different information. Look it up! Try The OWL at Purdue online, or the VIU library’s citation guides (under tools on their webpage)</a:t>
            </a:r>
          </a:p>
          <a:p>
            <a:r>
              <a:rPr lang="en-US" dirty="0"/>
              <a:t>APA talk about </a:t>
            </a:r>
            <a:r>
              <a:rPr lang="en-US" b="1" dirty="0"/>
              <a:t>WHO</a:t>
            </a:r>
            <a:r>
              <a:rPr lang="en-US" dirty="0"/>
              <a:t> (typically author, plus editors if appropriate)</a:t>
            </a:r>
            <a:r>
              <a:rPr lang="en-US" b="1" dirty="0"/>
              <a:t> WHEN</a:t>
            </a:r>
            <a:r>
              <a:rPr lang="en-US" dirty="0"/>
              <a:t> (typically year of publication) </a:t>
            </a:r>
            <a:r>
              <a:rPr lang="en-US" b="1" dirty="0"/>
              <a:t>WHAT </a:t>
            </a:r>
            <a:r>
              <a:rPr lang="en-US" dirty="0"/>
              <a:t>(typically title) and </a:t>
            </a:r>
            <a:r>
              <a:rPr lang="en-US" b="1" dirty="0"/>
              <a:t>WHERE</a:t>
            </a:r>
            <a:r>
              <a:rPr lang="en-US" dirty="0"/>
              <a:t> (typically a digital identifier: DOI or URL). Other systems use the same data but in slightly different ways.</a:t>
            </a:r>
          </a:p>
          <a:p>
            <a:pPr marL="0" indent="0">
              <a:buNone/>
            </a:pPr>
            <a:endParaRPr lang="en-US" dirty="0"/>
          </a:p>
        </p:txBody>
      </p:sp>
    </p:spTree>
    <p:extLst>
      <p:ext uri="{BB962C8B-B14F-4D97-AF65-F5344CB8AC3E}">
        <p14:creationId xmlns:p14="http://schemas.microsoft.com/office/powerpoint/2010/main" val="839947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body paragraph – use topic sentences (red) to establish the subject</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US" sz="1800" dirty="0">
                <a:solidFill>
                  <a:srgbClr val="C00000"/>
                </a:solidFill>
              </a:rPr>
              <a:t>Environmental sustainability and tourism make uneasy bedfellows; even with the best will in the world, the goals of tourism as an industry, and perhaps any industry in a market–led economy, can come into conflict with the goal of environmental protection</a:t>
            </a:r>
            <a:r>
              <a:rPr lang="en-US" sz="1800" dirty="0">
                <a:solidFill>
                  <a:srgbClr val="170CFF"/>
                </a:solidFill>
              </a:rPr>
              <a:t>. </a:t>
            </a:r>
            <a:r>
              <a:rPr lang="en-US" sz="1800" dirty="0"/>
              <a:t>Scotland’s national tourism organization, VisitScotland (2014), promotes its environmental goals on its website </a:t>
            </a:r>
            <a:r>
              <a:rPr lang="en-US" sz="1800" dirty="0">
                <a:solidFill>
                  <a:srgbClr val="170CFF"/>
                </a:solidFill>
              </a:rPr>
              <a:t>(though buried rather deeply). </a:t>
            </a:r>
            <a:r>
              <a:rPr lang="en-US" sz="1800" dirty="0"/>
              <a:t>They assert that “VisitScotland is committed to ensuring that our natural and built environment, upon which tourism within Scotland is so dependent, is safeguarded for future generations to enjoy.</a:t>
            </a:r>
            <a:r>
              <a:rPr lang="en-CA" sz="1800" dirty="0"/>
              <a:t>” </a:t>
            </a:r>
            <a:r>
              <a:rPr lang="en-CA" sz="1800" dirty="0">
                <a:solidFill>
                  <a:srgbClr val="170CFF"/>
                </a:solidFill>
              </a:rPr>
              <a:t>Even given the desirability of that goal, there is of course a self-serving element: the environment, it appears, has to be protected because tourism depends on it, rather than through any intrinsic value</a:t>
            </a:r>
            <a:r>
              <a:rPr lang="en-US" sz="1800" dirty="0"/>
              <a:t>. Another key player in the Scottish tourism scene is the tourism industry group, The Scottish Tourism Alliance (2012), who claim of their strategic plan, </a:t>
            </a:r>
            <a:r>
              <a:rPr lang="en-US" sz="1800" i="1" dirty="0"/>
              <a:t>Scotland Tourism 2020,</a:t>
            </a:r>
            <a:r>
              <a:rPr lang="en-US" sz="1800" dirty="0"/>
              <a:t> “This is not a strategy for growth at any cost, this is a strategy for sustainable growth – economic, environmental and social” (p.18). </a:t>
            </a:r>
            <a:r>
              <a:rPr lang="en-US" sz="1800" dirty="0">
                <a:solidFill>
                  <a:srgbClr val="170CFF"/>
                </a:solidFill>
              </a:rPr>
              <a:t>However, only a couple of its 24 pages make any mention of sustainability, and the key measures of success are around visitor numbers and visitor spend. It is fundamentally a strategy for economic growth, with no more than a nod to sustainability.  </a:t>
            </a:r>
            <a:endParaRPr lang="en-CA" sz="1800" dirty="0">
              <a:solidFill>
                <a:srgbClr val="170CFF"/>
              </a:solidFill>
            </a:endParaRPr>
          </a:p>
          <a:p>
            <a:endParaRPr lang="en-CA" sz="1800" dirty="0"/>
          </a:p>
        </p:txBody>
      </p:sp>
    </p:spTree>
    <p:extLst>
      <p:ext uri="{BB962C8B-B14F-4D97-AF65-F5344CB8AC3E}">
        <p14:creationId xmlns:p14="http://schemas.microsoft.com/office/powerpoint/2010/main" val="119849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Extending the thought into a second paragraph</a:t>
            </a:r>
            <a:endParaRPr lang="en-CA" dirty="0"/>
          </a:p>
        </p:txBody>
      </p:sp>
      <p:sp>
        <p:nvSpPr>
          <p:cNvPr id="3" name="Content Placeholder 2"/>
          <p:cNvSpPr>
            <a:spLocks noGrp="1"/>
          </p:cNvSpPr>
          <p:nvPr>
            <p:ph idx="1"/>
          </p:nvPr>
        </p:nvSpPr>
        <p:spPr>
          <a:xfrm>
            <a:off x="2971800" y="864109"/>
            <a:ext cx="5486400" cy="5120640"/>
          </a:xfrm>
        </p:spPr>
        <p:txBody>
          <a:bodyPr>
            <a:normAutofit fontScale="92500" lnSpcReduction="10000"/>
          </a:bodyPr>
          <a:lstStyle/>
          <a:p>
            <a:pPr marL="0" indent="0">
              <a:buNone/>
            </a:pPr>
            <a:r>
              <a:rPr lang="en-US" dirty="0">
                <a:solidFill>
                  <a:srgbClr val="FF0000"/>
                </a:solidFill>
              </a:rPr>
              <a:t>As an example of how these goals of growth held by the industry and the goals of sustainable development might come into conflict in one particular sector, consider the issue of tourism and transport</a:t>
            </a:r>
            <a:r>
              <a:rPr lang="en-US" dirty="0"/>
              <a:t>. </a:t>
            </a:r>
            <a:r>
              <a:rPr lang="en-US" dirty="0">
                <a:solidFill>
                  <a:schemeClr val="tx1">
                    <a:lumMod val="75000"/>
                    <a:lumOff val="25000"/>
                  </a:schemeClr>
                </a:solidFill>
              </a:rPr>
              <a:t>In an interview with Bernard Lane (2009), Sandy Dear, the Sustainable Tourism Manager for  VisitScotland, </a:t>
            </a:r>
            <a:r>
              <a:rPr lang="en-CA" dirty="0">
                <a:solidFill>
                  <a:schemeClr val="tx1">
                    <a:lumMod val="75000"/>
                    <a:lumOff val="25000"/>
                  </a:schemeClr>
                </a:solidFill>
              </a:rPr>
              <a:t> said, “We know that over 75% of our UK visitors come by car or by plane. To reduce tourism's carbon footprint we need to promote greener forms of transport such as the train through our websites and our marketing campaigns” (p.750). </a:t>
            </a:r>
            <a:r>
              <a:rPr lang="en-CA" dirty="0">
                <a:solidFill>
                  <a:srgbClr val="004DEA"/>
                </a:solidFill>
              </a:rPr>
              <a:t>This goal does not seem to have got through to the industry group, </a:t>
            </a:r>
            <a:r>
              <a:rPr lang="en-CA" dirty="0">
                <a:solidFill>
                  <a:schemeClr val="tx1">
                    <a:lumMod val="75000"/>
                    <a:lumOff val="25000"/>
                  </a:schemeClr>
                </a:solidFill>
              </a:rPr>
              <a:t>who say they will seek to reduce barriers to growth by acting to “Increase the number of direct air routes from our main growth markets” (Scotland Tourism Alliance, 2012, p.19): the key market for Scotland, now and in the future according to this document, being the rest of the UK, from where there are plenty of greener alternatives. </a:t>
            </a:r>
            <a:r>
              <a:rPr lang="en-CA" dirty="0">
                <a:solidFill>
                  <a:srgbClr val="004DEA"/>
                </a:solidFill>
              </a:rPr>
              <a:t>Real sustainability is not only hard to define with regard to tourism, but fundamentally difficult to implement too. Businesses seek to grow, and it is easy to lose sight of sustainability in that process.</a:t>
            </a:r>
          </a:p>
          <a:p>
            <a:endParaRPr lang="en-CA" dirty="0"/>
          </a:p>
        </p:txBody>
      </p:sp>
    </p:spTree>
    <p:extLst>
      <p:ext uri="{BB962C8B-B14F-4D97-AF65-F5344CB8AC3E}">
        <p14:creationId xmlns:p14="http://schemas.microsoft.com/office/powerpoint/2010/main" val="43816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C5A31-C2DC-7C4F-B2FF-B83BF76A020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C365F98-D5A9-8D4B-889B-B44C5AAECD69}"/>
              </a:ext>
            </a:extLst>
          </p:cNvPr>
          <p:cNvSpPr>
            <a:spLocks noGrp="1"/>
          </p:cNvSpPr>
          <p:nvPr>
            <p:ph idx="1"/>
          </p:nvPr>
        </p:nvSpPr>
        <p:spPr/>
        <p:txBody>
          <a:bodyPr>
            <a:normAutofit fontScale="85000" lnSpcReduction="10000"/>
          </a:bodyPr>
          <a:lstStyle/>
          <a:p>
            <a:r>
              <a:rPr lang="en-US" dirty="0"/>
              <a:t>The conclusion is your opportunity to draw it all together, to show what you </a:t>
            </a:r>
            <a:r>
              <a:rPr lang="en-US" i="1" dirty="0"/>
              <a:t>conclude </a:t>
            </a:r>
            <a:r>
              <a:rPr lang="en-US" dirty="0"/>
              <a:t>from the information you have presented, how it leads you to the position, your thesis, that you indicated back there in the introduction. It is not merely a restatement of that thesis.  In a way it’s the reverse: the thesis statement is a brief statement of the conclusion, out of sequence in the logic of the paper.</a:t>
            </a:r>
          </a:p>
          <a:p>
            <a:r>
              <a:rPr lang="en-US" dirty="0"/>
              <a:t>For example: “</a:t>
            </a:r>
            <a:r>
              <a:rPr lang="en-US" dirty="0">
                <a:solidFill>
                  <a:srgbClr val="004DEA"/>
                </a:solidFill>
              </a:rPr>
              <a:t>Scotland’s government’s  ambitions for its tourism industry are clear, however it is less clear that those ambitions will translate into serious change in how the tourism business functions. Its own statements are frequently at odds with those green ambitions, and the body representing the industry barely gives any room to sustainability in its recent report. In terms of travel methods, accommodation standards, management of key sites, much more needs to be done. Erosion of the industry’s bottom line and even overall scale may be a necessary consequence, as hard a bullet as that is for governments to bite</a:t>
            </a:r>
            <a:r>
              <a:rPr lang="en-US" dirty="0"/>
              <a:t>.”</a:t>
            </a:r>
          </a:p>
          <a:p>
            <a:r>
              <a:rPr lang="en-US" dirty="0"/>
              <a:t>It can also be an opportunity to step out into a larger field.  It might end thus: “</a:t>
            </a:r>
            <a:r>
              <a:rPr lang="en-US" dirty="0">
                <a:solidFill>
                  <a:srgbClr val="004DEA"/>
                </a:solidFill>
              </a:rPr>
              <a:t>Scotland is not likely to be alone in this struggle; globally, strict policies are going to have to be enacted to reduce the tourism industry’s environmental footprint if the world is going to take effective steps towards reducing global warming.”</a:t>
            </a:r>
          </a:p>
        </p:txBody>
      </p:sp>
    </p:spTree>
    <p:extLst>
      <p:ext uri="{BB962C8B-B14F-4D97-AF65-F5344CB8AC3E}">
        <p14:creationId xmlns:p14="http://schemas.microsoft.com/office/powerpoint/2010/main" val="258124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200565" y="1087374"/>
            <a:ext cx="6737617" cy="1000978"/>
          </a:xfrm>
        </p:spPr>
        <p:txBody>
          <a:bodyPr>
            <a:normAutofit/>
          </a:bodyPr>
          <a:lstStyle/>
          <a:p>
            <a:r>
              <a:rPr lang="en-US" dirty="0"/>
              <a:t>References</a:t>
            </a:r>
            <a:endParaRPr lang="en-CA"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p:cNvSpPr>
            <a:spLocks noGrp="1"/>
          </p:cNvSpPr>
          <p:nvPr>
            <p:ph idx="1"/>
          </p:nvPr>
        </p:nvSpPr>
        <p:spPr>
          <a:xfrm>
            <a:off x="959264" y="2535446"/>
            <a:ext cx="6813135" cy="3554457"/>
          </a:xfrm>
          <a:solidFill>
            <a:schemeClr val="bg1"/>
          </a:solidFill>
        </p:spPr>
        <p:txBody>
          <a:bodyPr>
            <a:normAutofit/>
          </a:bodyPr>
          <a:lstStyle/>
          <a:p>
            <a:pPr marL="0" indent="-457200">
              <a:spcBef>
                <a:spcPts val="0"/>
              </a:spcBef>
              <a:buNone/>
            </a:pPr>
            <a:r>
              <a:rPr lang="en-US" sz="1300" dirty="0">
                <a:solidFill>
                  <a:schemeClr val="tx1"/>
                </a:solidFill>
                <a:latin typeface="Cambria" panose="02040503050406030204" pitchFamily="18" charset="0"/>
                <a:ea typeface="Times New Roman"/>
                <a:cs typeface="Times New Roman"/>
              </a:rPr>
              <a:t>Hunter, C. (2002). Aspects of the sustainable Tourism Debate. In Harris, R; Williams, P. &amp; 	Griffin, T. (Eds). </a:t>
            </a:r>
            <a:r>
              <a:rPr lang="en-US" sz="1300" i="1" dirty="0">
                <a:solidFill>
                  <a:schemeClr val="tx1"/>
                </a:solidFill>
                <a:latin typeface="Cambria" panose="02040503050406030204" pitchFamily="18" charset="0"/>
                <a:ea typeface="Times New Roman"/>
                <a:cs typeface="Times New Roman"/>
              </a:rPr>
              <a:t>Sustainable Tourism, (</a:t>
            </a:r>
            <a:r>
              <a:rPr lang="en-US" sz="1300" dirty="0">
                <a:solidFill>
                  <a:schemeClr val="tx1"/>
                </a:solidFill>
                <a:latin typeface="Cambria" panose="02040503050406030204" pitchFamily="18" charset="0"/>
                <a:ea typeface="Times New Roman"/>
                <a:cs typeface="Times New Roman"/>
              </a:rPr>
              <a:t>pp.3-23). </a:t>
            </a:r>
            <a:r>
              <a:rPr lang="en-CA" sz="1300" dirty="0">
                <a:solidFill>
                  <a:schemeClr val="tx1"/>
                </a:solidFill>
              </a:rPr>
              <a:t>Butterworth-Heinemann </a:t>
            </a:r>
          </a:p>
          <a:p>
            <a:pPr marL="0" indent="-457200">
              <a:spcBef>
                <a:spcPts val="0"/>
              </a:spcBef>
              <a:buNone/>
            </a:pPr>
            <a:r>
              <a:rPr lang="en-US" sz="1300" dirty="0">
                <a:solidFill>
                  <a:schemeClr val="tx1"/>
                </a:solidFill>
                <a:effectLst/>
                <a:latin typeface="Cambria" panose="02040503050406030204" pitchFamily="18" charset="0"/>
                <a:ea typeface="Times New Roman"/>
                <a:cs typeface="Times New Roman"/>
              </a:rPr>
              <a:t>Lane</a:t>
            </a:r>
            <a:r>
              <a:rPr lang="en-CA" sz="1300" dirty="0">
                <a:solidFill>
                  <a:schemeClr val="tx1"/>
                </a:solidFill>
                <a:effectLst/>
                <a:latin typeface="Cambria" panose="02040503050406030204" pitchFamily="18" charset="0"/>
                <a:ea typeface="Times New Roman"/>
                <a:cs typeface="Times New Roman"/>
              </a:rPr>
              <a:t>, </a:t>
            </a:r>
            <a:r>
              <a:rPr lang="en-US" sz="1300" dirty="0">
                <a:solidFill>
                  <a:schemeClr val="tx1"/>
                </a:solidFill>
                <a:effectLst/>
                <a:latin typeface="Cambria" panose="02040503050406030204" pitchFamily="18" charset="0"/>
                <a:ea typeface="Times New Roman"/>
                <a:cs typeface="Times New Roman"/>
              </a:rPr>
              <a:t>B. </a:t>
            </a:r>
            <a:r>
              <a:rPr lang="en-CA" sz="1300" dirty="0">
                <a:solidFill>
                  <a:schemeClr val="tx1"/>
                </a:solidFill>
                <a:effectLst/>
                <a:latin typeface="Cambria" panose="02040503050406030204" pitchFamily="18" charset="0"/>
                <a:ea typeface="Times New Roman"/>
                <a:cs typeface="Times New Roman"/>
              </a:rPr>
              <a:t>(2009). </a:t>
            </a:r>
            <a:r>
              <a:rPr lang="en-US" sz="1300" dirty="0">
                <a:solidFill>
                  <a:schemeClr val="tx1"/>
                </a:solidFill>
                <a:effectLst/>
                <a:latin typeface="Cambria" panose="02040503050406030204" pitchFamily="18" charset="0"/>
                <a:ea typeface="Times New Roman"/>
                <a:cs typeface="Times New Roman"/>
              </a:rPr>
              <a:t>Implementing sustainable tourism in Scotland: an interview. 	</a:t>
            </a:r>
            <a:r>
              <a:rPr lang="en-CA" sz="1300" i="1" dirty="0">
                <a:solidFill>
                  <a:schemeClr val="tx1"/>
                </a:solidFill>
                <a:effectLst/>
                <a:latin typeface="Cambria" panose="02040503050406030204" pitchFamily="18" charset="0"/>
                <a:ea typeface="Times New Roman"/>
                <a:cs typeface="Times New Roman"/>
              </a:rPr>
              <a:t>Journal of 	Sustainable Tourism,</a:t>
            </a:r>
            <a:r>
              <a:rPr lang="en-CA" sz="1300" dirty="0">
                <a:solidFill>
                  <a:schemeClr val="tx1"/>
                </a:solidFill>
                <a:effectLst/>
                <a:latin typeface="Cambria" panose="02040503050406030204" pitchFamily="18" charset="0"/>
                <a:ea typeface="Times New Roman"/>
                <a:cs typeface="Times New Roman"/>
              </a:rPr>
              <a:t> </a:t>
            </a:r>
            <a:r>
              <a:rPr lang="en-CA" sz="1300" i="1" dirty="0">
                <a:solidFill>
                  <a:schemeClr val="tx1"/>
                </a:solidFill>
                <a:effectLst/>
                <a:latin typeface="Cambria" panose="02040503050406030204" pitchFamily="18" charset="0"/>
                <a:ea typeface="Times New Roman"/>
                <a:cs typeface="Times New Roman"/>
              </a:rPr>
              <a:t>17</a:t>
            </a:r>
            <a:r>
              <a:rPr lang="en-CA" sz="1300" dirty="0">
                <a:solidFill>
                  <a:schemeClr val="tx1"/>
                </a:solidFill>
                <a:effectLst/>
                <a:latin typeface="Cambria" panose="02040503050406030204" pitchFamily="18" charset="0"/>
                <a:ea typeface="Times New Roman"/>
                <a:cs typeface="Times New Roman"/>
              </a:rPr>
              <a:t>(6), </a:t>
            </a:r>
            <a:r>
              <a:rPr lang="en-US" sz="1300" dirty="0">
                <a:solidFill>
                  <a:schemeClr val="tx1"/>
                </a:solidFill>
                <a:effectLst/>
                <a:latin typeface="Cambria" panose="02040503050406030204" pitchFamily="18" charset="0"/>
                <a:ea typeface="Times New Roman"/>
                <a:cs typeface="Times New Roman"/>
              </a:rPr>
              <a:t>747-752</a:t>
            </a:r>
            <a:r>
              <a:rPr lang="en-US" sz="1300" dirty="0">
                <a:solidFill>
                  <a:srgbClr val="170CFF"/>
                </a:solidFill>
                <a:effectLst/>
                <a:latin typeface="Cambria" panose="02040503050406030204" pitchFamily="18" charset="0"/>
                <a:ea typeface="Times New Roman"/>
                <a:cs typeface="Times New Roman"/>
              </a:rPr>
              <a:t>. </a:t>
            </a:r>
            <a:r>
              <a:rPr lang="en-CA" sz="1300" dirty="0">
                <a:solidFill>
                  <a:srgbClr val="170CFF"/>
                </a:solidFill>
                <a:hlinkClick r:id="rId2">
                  <a:extLst>
                    <a:ext uri="{A12FA001-AC4F-418D-AE19-62706E023703}">
                      <ahyp:hlinkClr xmlns:ahyp="http://schemas.microsoft.com/office/drawing/2018/hyperlinkcolor" val="tx"/>
                    </a:ext>
                  </a:extLst>
                </a:hlinkClick>
              </a:rPr>
              <a:t>https://doi.org/10.1080/09669580903378739</a:t>
            </a:r>
            <a:endParaRPr lang="en-CA" sz="1300" dirty="0">
              <a:solidFill>
                <a:srgbClr val="170CFF"/>
              </a:solidFill>
              <a:latin typeface="Cambria" panose="02040503050406030204" pitchFamily="18" charset="0"/>
              <a:ea typeface="Times New Roman"/>
              <a:cs typeface="Times New Roman"/>
            </a:endParaRPr>
          </a:p>
          <a:p>
            <a:pPr marL="0" indent="-457200">
              <a:spcBef>
                <a:spcPts val="0"/>
              </a:spcBef>
              <a:buNone/>
            </a:pPr>
            <a:r>
              <a:rPr lang="en-US" sz="1300" dirty="0">
                <a:solidFill>
                  <a:schemeClr val="tx1"/>
                </a:solidFill>
                <a:latin typeface="Cambria" panose="02040503050406030204" pitchFamily="18" charset="0"/>
                <a:ea typeface="Times New Roman"/>
                <a:cs typeface="Arial"/>
              </a:rPr>
              <a:t>Macleod, C. and </a:t>
            </a:r>
            <a:r>
              <a:rPr lang="en-US" sz="1300" dirty="0" err="1">
                <a:solidFill>
                  <a:schemeClr val="tx1"/>
                </a:solidFill>
                <a:latin typeface="Cambria" panose="02040503050406030204" pitchFamily="18" charset="0"/>
                <a:ea typeface="Times New Roman"/>
                <a:cs typeface="Arial"/>
              </a:rPr>
              <a:t>Todnem</a:t>
            </a:r>
            <a:r>
              <a:rPr lang="en-US" sz="1300" dirty="0">
                <a:solidFill>
                  <a:schemeClr val="tx1"/>
                </a:solidFill>
                <a:latin typeface="Cambria" panose="02040503050406030204" pitchFamily="18" charset="0"/>
                <a:ea typeface="Times New Roman"/>
                <a:cs typeface="Arial"/>
              </a:rPr>
              <a:t> By, R. (2007). Performance, conformance and change: 	towards a sustainable tourism strategy for Scotland. </a:t>
            </a:r>
            <a:r>
              <a:rPr lang="en-US" sz="1300" i="1" dirty="0">
                <a:solidFill>
                  <a:schemeClr val="tx1"/>
                </a:solidFill>
                <a:latin typeface="Cambria" panose="02040503050406030204" pitchFamily="18" charset="0"/>
                <a:ea typeface="Times New Roman"/>
                <a:cs typeface="Arial"/>
              </a:rPr>
              <a:t>Sustainable 	Development</a:t>
            </a:r>
            <a:r>
              <a:rPr lang="en-US" sz="1300" dirty="0">
                <a:solidFill>
                  <a:schemeClr val="tx1"/>
                </a:solidFill>
                <a:latin typeface="Cambria" panose="02040503050406030204" pitchFamily="18" charset="0"/>
                <a:ea typeface="Times New Roman"/>
                <a:cs typeface="Arial"/>
              </a:rPr>
              <a:t>, 	15, 329–342. </a:t>
            </a:r>
            <a:r>
              <a:rPr lang="en-US" sz="1300" dirty="0">
                <a:solidFill>
                  <a:schemeClr val="tx1"/>
                </a:solidFill>
                <a:latin typeface="Cambria" panose="02040503050406030204" pitchFamily="18" charset="0"/>
                <a:ea typeface="Times New Roman"/>
                <a:cs typeface="Times New Roman"/>
              </a:rPr>
              <a:t> </a:t>
            </a:r>
            <a:r>
              <a:rPr lang="en-CA" sz="1300" dirty="0">
                <a:solidFill>
                  <a:srgbClr val="170CFF"/>
                </a:solidFill>
                <a:hlinkClick r:id="rId2">
                  <a:extLst>
                    <a:ext uri="{A12FA001-AC4F-418D-AE19-62706E023703}">
                      <ahyp:hlinkClr xmlns:ahyp="http://schemas.microsoft.com/office/drawing/2018/hyperlinkcolor" val="tx"/>
                    </a:ext>
                  </a:extLst>
                </a:hlinkClick>
              </a:rPr>
              <a:t>https://doi.org </a:t>
            </a:r>
            <a:r>
              <a:rPr lang="en-US" sz="1300" u="sng" dirty="0">
                <a:solidFill>
                  <a:srgbClr val="170CFF"/>
                </a:solidFill>
                <a:latin typeface="Cambria" panose="02040503050406030204" pitchFamily="18" charset="0"/>
                <a:ea typeface="Times New Roman"/>
                <a:cs typeface="Arial"/>
              </a:rPr>
              <a:t>10.1002/sd.319</a:t>
            </a:r>
          </a:p>
          <a:p>
            <a:pPr marL="0" marR="0" indent="-457200">
              <a:spcBef>
                <a:spcPts val="0"/>
              </a:spcBef>
              <a:spcAft>
                <a:spcPts val="0"/>
              </a:spcAft>
              <a:buNone/>
            </a:pPr>
            <a:r>
              <a:rPr lang="en-US" sz="1300" dirty="0">
                <a:solidFill>
                  <a:schemeClr val="tx1"/>
                </a:solidFill>
                <a:effectLst/>
                <a:latin typeface="Cambria" panose="02040503050406030204" pitchFamily="18" charset="0"/>
                <a:ea typeface="Times New Roman"/>
                <a:cs typeface="Times New Roman"/>
              </a:rPr>
              <a:t>Page, S. J.,  Yeoman, I., Connell, J. &amp; Greenwood, C. (2010). Scenario planning as a 	tool to understand uncertainty in tourism: the example of transport and 	tourism in Scotland in 2025, </a:t>
            </a:r>
            <a:r>
              <a:rPr lang="en-US" sz="1300" i="1" dirty="0">
                <a:solidFill>
                  <a:schemeClr val="tx1"/>
                </a:solidFill>
                <a:effectLst/>
                <a:latin typeface="Cambria" panose="02040503050406030204" pitchFamily="18" charset="0"/>
                <a:ea typeface="Times New Roman"/>
                <a:cs typeface="Times New Roman"/>
              </a:rPr>
              <a:t>Current Issues in Tourism,</a:t>
            </a:r>
            <a:r>
              <a:rPr lang="en-US" sz="1300" dirty="0">
                <a:solidFill>
                  <a:schemeClr val="tx1"/>
                </a:solidFill>
                <a:effectLst/>
                <a:latin typeface="Cambria" panose="02040503050406030204" pitchFamily="18" charset="0"/>
                <a:ea typeface="Times New Roman"/>
                <a:cs typeface="Times New Roman"/>
              </a:rPr>
              <a:t> </a:t>
            </a:r>
            <a:r>
              <a:rPr lang="en-US" sz="1300" i="1" dirty="0">
                <a:solidFill>
                  <a:schemeClr val="tx1"/>
                </a:solidFill>
                <a:effectLst/>
                <a:latin typeface="Cambria" panose="02040503050406030204" pitchFamily="18" charset="0"/>
                <a:ea typeface="Times New Roman"/>
                <a:cs typeface="Times New Roman"/>
              </a:rPr>
              <a:t>13</a:t>
            </a:r>
            <a:r>
              <a:rPr lang="en-US" sz="1300" dirty="0">
                <a:solidFill>
                  <a:schemeClr val="tx1"/>
                </a:solidFill>
                <a:effectLst/>
                <a:latin typeface="Cambria" panose="02040503050406030204" pitchFamily="18" charset="0"/>
                <a:ea typeface="Times New Roman"/>
                <a:cs typeface="Times New Roman"/>
              </a:rPr>
              <a:t>(2), 99-137. 	</a:t>
            </a:r>
            <a:r>
              <a:rPr lang="en-CA" sz="1300" dirty="0">
                <a:solidFill>
                  <a:srgbClr val="170CFF"/>
                </a:solidFill>
                <a:hlinkClick r:id="rId2">
                  <a:extLst>
                    <a:ext uri="{A12FA001-AC4F-418D-AE19-62706E023703}">
                      <ahyp:hlinkClr xmlns:ahyp="http://schemas.microsoft.com/office/drawing/2018/hyperlinkcolor" val="tx"/>
                    </a:ext>
                  </a:extLst>
                </a:hlinkClick>
              </a:rPr>
              <a:t>https://doi.org </a:t>
            </a:r>
            <a:r>
              <a:rPr lang="en-US" sz="1300" u="sng" dirty="0">
                <a:solidFill>
                  <a:srgbClr val="170CFF"/>
                </a:solidFill>
                <a:effectLst/>
                <a:latin typeface="Cambria" panose="02040503050406030204" pitchFamily="18" charset="0"/>
                <a:ea typeface="Times New Roman"/>
                <a:cs typeface="Times New Roman"/>
              </a:rPr>
              <a:t>10.1080/13683500802613519</a:t>
            </a:r>
            <a:endParaRPr lang="en-US" sz="1300" dirty="0">
              <a:solidFill>
                <a:srgbClr val="170CFF"/>
              </a:solidFill>
              <a:effectLst/>
              <a:latin typeface="Cambria" panose="02040503050406030204" pitchFamily="18" charset="0"/>
              <a:ea typeface="Times New Roman"/>
              <a:cs typeface="Times New Roman"/>
            </a:endParaRPr>
          </a:p>
          <a:p>
            <a:pPr marL="0" marR="0" indent="-457200">
              <a:spcBef>
                <a:spcPts val="0"/>
              </a:spcBef>
              <a:spcAft>
                <a:spcPts val="0"/>
              </a:spcAft>
              <a:buNone/>
            </a:pPr>
            <a:r>
              <a:rPr lang="en-US" sz="1300" dirty="0">
                <a:solidFill>
                  <a:schemeClr val="tx1"/>
                </a:solidFill>
                <a:effectLst/>
                <a:latin typeface="Cambria" panose="02040503050406030204" pitchFamily="18" charset="0"/>
                <a:ea typeface="Times New Roman"/>
                <a:cs typeface="Times New Roman"/>
              </a:rPr>
              <a:t>Scottish Tourism Alliance. (2012). National Strategy.</a:t>
            </a:r>
            <a:r>
              <a:rPr lang="en-US" sz="1300" dirty="0">
                <a:solidFill>
                  <a:schemeClr val="tx1"/>
                </a:solidFill>
                <a:latin typeface="Cambria" panose="02040503050406030204" pitchFamily="18" charset="0"/>
                <a:ea typeface="Times New Roman"/>
                <a:cs typeface="Times New Roman"/>
              </a:rPr>
              <a:t> 	</a:t>
            </a:r>
            <a:r>
              <a:rPr lang="en-US" sz="1300" u="sng" dirty="0">
                <a:solidFill>
                  <a:srgbClr val="170CFF"/>
                </a:solidFill>
                <a:effectLst/>
                <a:latin typeface="Cambria" panose="02040503050406030204" pitchFamily="18" charset="0"/>
                <a:ea typeface="Times New Roman"/>
                <a:cs typeface="Times New Roman"/>
                <a:hlinkClick r:id="rId3">
                  <a:extLst>
                    <a:ext uri="{A12FA001-AC4F-418D-AE19-62706E023703}">
                      <ahyp:hlinkClr xmlns:ahyp="http://schemas.microsoft.com/office/drawing/2018/hyperlinkcolor" val="tx"/>
                    </a:ext>
                  </a:extLst>
                </a:hlinkClick>
              </a:rPr>
              <a:t>http://scottishtourismalliance.co.uk/national-strategy</a:t>
            </a:r>
            <a:endParaRPr lang="en-US" sz="1300" u="sng" dirty="0">
              <a:solidFill>
                <a:srgbClr val="170CFF"/>
              </a:solidFill>
              <a:effectLst/>
              <a:latin typeface="Cambria" panose="02040503050406030204" pitchFamily="18" charset="0"/>
              <a:ea typeface="Times New Roman"/>
              <a:cs typeface="Times New Roman"/>
            </a:endParaRPr>
          </a:p>
          <a:p>
            <a:pPr marL="0" marR="0" indent="-457200">
              <a:spcBef>
                <a:spcPts val="0"/>
              </a:spcBef>
              <a:spcAft>
                <a:spcPts val="0"/>
              </a:spcAft>
              <a:buNone/>
            </a:pPr>
            <a:r>
              <a:rPr lang="en-US" sz="1300" dirty="0">
                <a:solidFill>
                  <a:schemeClr val="tx1"/>
                </a:solidFill>
                <a:effectLst/>
                <a:latin typeface="Cambria" panose="02040503050406030204" pitchFamily="18" charset="0"/>
                <a:ea typeface="Times New Roman"/>
                <a:cs typeface="Times New Roman"/>
              </a:rPr>
              <a:t>VisitScotland. (2014) Environmental Policy. </a:t>
            </a:r>
            <a:r>
              <a:rPr lang="en-US" sz="1300" dirty="0">
                <a:solidFill>
                  <a:srgbClr val="170CFF"/>
                </a:solidFill>
                <a:effectLst/>
                <a:latin typeface="Cambria" panose="02040503050406030204" pitchFamily="18" charset="0"/>
                <a:ea typeface="Times New Roman"/>
                <a:cs typeface="Times New Roman"/>
                <a:hlinkClick r:id="rId4">
                  <a:extLst>
                    <a:ext uri="{A12FA001-AC4F-418D-AE19-62706E023703}">
                      <ahyp:hlinkClr xmlns:ahyp="http://schemas.microsoft.com/office/drawing/2018/hyperlinkcolor" val="tx"/>
                    </a:ext>
                  </a:extLst>
                </a:hlinkClick>
              </a:rPr>
              <a:t>http://www.visitscotland.com/en-</a:t>
            </a:r>
            <a:r>
              <a:rPr lang="en-US" sz="1300" dirty="0">
                <a:solidFill>
                  <a:srgbClr val="170CFF"/>
                </a:solidFill>
                <a:effectLst/>
                <a:latin typeface="Cambria" panose="02040503050406030204" pitchFamily="18" charset="0"/>
                <a:ea typeface="Times New Roman"/>
                <a:cs typeface="Times New Roman"/>
              </a:rPr>
              <a:t>	</a:t>
            </a:r>
            <a:r>
              <a:rPr lang="en-US" sz="1300" u="sng" dirty="0">
                <a:solidFill>
                  <a:srgbClr val="170CFF"/>
                </a:solidFill>
                <a:effectLst/>
                <a:latin typeface="Cambria" panose="02040503050406030204" pitchFamily="18" charset="0"/>
                <a:ea typeface="Times New Roman"/>
                <a:cs typeface="Times New Roman"/>
              </a:rPr>
              <a:t>ca/policies/environmental-policy</a:t>
            </a:r>
            <a:endParaRPr lang="en-CA" sz="1300" u="sng" dirty="0">
              <a:solidFill>
                <a:srgbClr val="170CFF"/>
              </a:solidFill>
              <a:effectLst/>
              <a:latin typeface="Cambria" panose="02040503050406030204" pitchFamily="18" charset="0"/>
              <a:ea typeface="Times New Roman"/>
              <a:cs typeface="Times New Roman"/>
            </a:endParaRPr>
          </a:p>
          <a:p>
            <a:pPr marL="0" marR="0" indent="-457200">
              <a:spcBef>
                <a:spcPts val="0"/>
              </a:spcBef>
              <a:spcAft>
                <a:spcPts val="0"/>
              </a:spcAft>
              <a:buNone/>
            </a:pPr>
            <a:r>
              <a:rPr lang="en-US" sz="1300" dirty="0">
                <a:solidFill>
                  <a:schemeClr val="tx1"/>
                </a:solidFill>
                <a:effectLst/>
                <a:latin typeface="Cambria" panose="02040503050406030204" pitchFamily="18" charset="0"/>
                <a:ea typeface="Times New Roman"/>
                <a:cs typeface="Times New Roman"/>
              </a:rPr>
              <a:t>Wang, X. (2012) . Not so Green Actually. </a:t>
            </a:r>
            <a:r>
              <a:rPr lang="en-US" sz="1300" i="1" dirty="0">
                <a:solidFill>
                  <a:schemeClr val="tx1"/>
                </a:solidFill>
                <a:effectLst/>
                <a:latin typeface="Cambria" panose="02040503050406030204" pitchFamily="18" charset="0"/>
                <a:ea typeface="Times New Roman"/>
                <a:cs typeface="Times New Roman"/>
              </a:rPr>
              <a:t>Made-up Tourism Journal, 1</a:t>
            </a:r>
            <a:r>
              <a:rPr lang="en-US" sz="1300" dirty="0">
                <a:solidFill>
                  <a:schemeClr val="tx1"/>
                </a:solidFill>
                <a:latin typeface="Cambria" panose="02040503050406030204" pitchFamily="18" charset="0"/>
                <a:ea typeface="Times New Roman"/>
                <a:cs typeface="Times New Roman"/>
              </a:rPr>
              <a:t>(2), 23-37. 	</a:t>
            </a:r>
            <a:r>
              <a:rPr lang="en-CA" sz="1300" dirty="0">
                <a:solidFill>
                  <a:srgbClr val="170CFF"/>
                </a:solidFill>
                <a:hlinkClick r:id="rId5">
                  <a:extLst>
                    <a:ext uri="{A12FA001-AC4F-418D-AE19-62706E023703}">
                      <ahyp:hlinkClr xmlns:ahyp="http://schemas.microsoft.com/office/drawing/2018/hyperlinkcolor" val="tx"/>
                    </a:ext>
                  </a:extLst>
                </a:hlinkClick>
              </a:rPr>
              <a:t>https://doi.org/10.1080/0977x9580903378739</a:t>
            </a:r>
            <a:endParaRPr lang="en-US" sz="1300" dirty="0">
              <a:solidFill>
                <a:schemeClr val="tx1"/>
              </a:solidFill>
              <a:latin typeface="Cambria" panose="02040503050406030204" pitchFamily="18" charset="0"/>
              <a:ea typeface="Times New Roman"/>
              <a:cs typeface="Times New Roman"/>
            </a:endParaRPr>
          </a:p>
          <a:p>
            <a:pPr marL="0" indent="0">
              <a:buNone/>
            </a:pPr>
            <a:endParaRPr lang="en-CA" sz="1300" dirty="0">
              <a:solidFill>
                <a:schemeClr val="tx1"/>
              </a:solidFill>
            </a:endParaRPr>
          </a:p>
        </p:txBody>
      </p:sp>
    </p:spTree>
    <p:extLst>
      <p:ext uri="{BB962C8B-B14F-4D97-AF65-F5344CB8AC3E}">
        <p14:creationId xmlns:p14="http://schemas.microsoft.com/office/powerpoint/2010/main" val="396668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academic writing?</a:t>
            </a:r>
            <a:endParaRPr lang="en-CA" dirty="0"/>
          </a:p>
        </p:txBody>
      </p:sp>
      <p:sp>
        <p:nvSpPr>
          <p:cNvPr id="3" name="Content Placeholder 2"/>
          <p:cNvSpPr>
            <a:spLocks noGrp="1"/>
          </p:cNvSpPr>
          <p:nvPr>
            <p:ph idx="1"/>
          </p:nvPr>
        </p:nvSpPr>
        <p:spPr/>
        <p:txBody>
          <a:bodyPr>
            <a:normAutofit/>
          </a:bodyPr>
          <a:lstStyle/>
          <a:p>
            <a:r>
              <a:rPr lang="en-US" dirty="0"/>
              <a:t>It is writing that is intended to add to the sum of human knowledge.</a:t>
            </a:r>
          </a:p>
          <a:p>
            <a:r>
              <a:rPr lang="en-US" dirty="0"/>
              <a:t>As such it pays heed to what has gone before.</a:t>
            </a:r>
          </a:p>
          <a:p>
            <a:r>
              <a:rPr lang="en-US" dirty="0"/>
              <a:t>It is serious (which needn’t mean dull!).</a:t>
            </a:r>
          </a:p>
          <a:p>
            <a:r>
              <a:rPr lang="en-US" dirty="0"/>
              <a:t>It is written according to trans-institutional norms for ease of sharing between academics.</a:t>
            </a:r>
          </a:p>
          <a:p>
            <a:r>
              <a:rPr lang="en-US" dirty="0"/>
              <a:t>You are students of this form as well as of your subject area. </a:t>
            </a:r>
            <a:endParaRPr lang="en-CA" dirty="0"/>
          </a:p>
        </p:txBody>
      </p:sp>
    </p:spTree>
    <p:extLst>
      <p:ext uri="{BB962C8B-B14F-4D97-AF65-F5344CB8AC3E}">
        <p14:creationId xmlns:p14="http://schemas.microsoft.com/office/powerpoint/2010/main" val="411651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endParaRPr lang="en-CA" dirty="0"/>
          </a:p>
        </p:txBody>
      </p:sp>
      <p:sp>
        <p:nvSpPr>
          <p:cNvPr id="3" name="Content Placeholder 2"/>
          <p:cNvSpPr>
            <a:spLocks noGrp="1"/>
          </p:cNvSpPr>
          <p:nvPr>
            <p:ph idx="1"/>
          </p:nvPr>
        </p:nvSpPr>
        <p:spPr/>
        <p:txBody>
          <a:bodyPr/>
          <a:lstStyle/>
          <a:p>
            <a:r>
              <a:rPr lang="en-US" dirty="0"/>
              <a:t>There is no one way to go about writing an academic paper. It is a process of researching, thinking, writing, and revising, not necessarily in that order. </a:t>
            </a:r>
          </a:p>
          <a:p>
            <a:r>
              <a:rPr lang="en-US" dirty="0"/>
              <a:t>Let’s model such a process:</a:t>
            </a:r>
          </a:p>
        </p:txBody>
      </p:sp>
    </p:spTree>
    <p:extLst>
      <p:ext uri="{BB962C8B-B14F-4D97-AF65-F5344CB8AC3E}">
        <p14:creationId xmlns:p14="http://schemas.microsoft.com/office/powerpoint/2010/main" val="179229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2601-D0EE-524B-824C-B83BF32422CC}"/>
              </a:ext>
            </a:extLst>
          </p:cNvPr>
          <p:cNvSpPr>
            <a:spLocks noGrp="1"/>
          </p:cNvSpPr>
          <p:nvPr>
            <p:ph type="title"/>
          </p:nvPr>
        </p:nvSpPr>
        <p:spPr/>
        <p:txBody>
          <a:bodyPr/>
          <a:lstStyle/>
          <a:p>
            <a:r>
              <a:rPr lang="en-US" dirty="0"/>
              <a:t>Research Question</a:t>
            </a:r>
          </a:p>
        </p:txBody>
      </p:sp>
      <p:sp>
        <p:nvSpPr>
          <p:cNvPr id="3" name="Content Placeholder 2">
            <a:extLst>
              <a:ext uri="{FF2B5EF4-FFF2-40B4-BE49-F238E27FC236}">
                <a16:creationId xmlns:a16="http://schemas.microsoft.com/office/drawing/2014/main" id="{F87D2F76-858D-8E4F-AA84-8C3F726AD2E6}"/>
              </a:ext>
            </a:extLst>
          </p:cNvPr>
          <p:cNvSpPr>
            <a:spLocks noGrp="1"/>
          </p:cNvSpPr>
          <p:nvPr>
            <p:ph idx="1"/>
          </p:nvPr>
        </p:nvSpPr>
        <p:spPr/>
        <p:txBody>
          <a:bodyPr/>
          <a:lstStyle/>
          <a:p>
            <a:r>
              <a:rPr lang="en-US" dirty="0"/>
              <a:t>What is the thing you don’t know that you want to know?</a:t>
            </a:r>
          </a:p>
          <a:p>
            <a:r>
              <a:rPr lang="en-US" dirty="0"/>
              <a:t>Let’s imagine you were asked to choose a country and  write a paper assessing how the tourism industry is  managing to introduce environmentally friendly practices.</a:t>
            </a:r>
          </a:p>
          <a:p>
            <a:r>
              <a:rPr lang="en-US" dirty="0"/>
              <a:t>You do some research on tourism and the environment, green tourism policy etc. and see a few relevant things coming up about Scotland . </a:t>
            </a:r>
          </a:p>
          <a:p>
            <a:r>
              <a:rPr lang="en-US" dirty="0"/>
              <a:t>You look at them and decide to assess the environmental credentials of the Scottish tourism industry. </a:t>
            </a:r>
          </a:p>
          <a:p>
            <a:r>
              <a:rPr lang="en-US" dirty="0"/>
              <a:t>Your research question might be, How environmentally friendly is Scotland’s new green approach to tourism?</a:t>
            </a:r>
          </a:p>
        </p:txBody>
      </p:sp>
    </p:spTree>
    <p:extLst>
      <p:ext uri="{BB962C8B-B14F-4D97-AF65-F5344CB8AC3E}">
        <p14:creationId xmlns:p14="http://schemas.microsoft.com/office/powerpoint/2010/main" val="345604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5D58B-6004-6E48-ABC1-6E1F93C3552A}"/>
              </a:ext>
            </a:extLst>
          </p:cNvPr>
          <p:cNvSpPr>
            <a:spLocks noGrp="1"/>
          </p:cNvSpPr>
          <p:nvPr>
            <p:ph type="title"/>
          </p:nvPr>
        </p:nvSpPr>
        <p:spPr/>
        <p:txBody>
          <a:bodyPr/>
          <a:lstStyle/>
          <a:p>
            <a:r>
              <a:rPr lang="en-US" dirty="0"/>
              <a:t>Generating a thesis</a:t>
            </a:r>
          </a:p>
        </p:txBody>
      </p:sp>
      <p:sp>
        <p:nvSpPr>
          <p:cNvPr id="3" name="Content Placeholder 2">
            <a:extLst>
              <a:ext uri="{FF2B5EF4-FFF2-40B4-BE49-F238E27FC236}">
                <a16:creationId xmlns:a16="http://schemas.microsoft.com/office/drawing/2014/main" id="{734DFD3B-FE0D-D44D-B47B-55BCEB2F1D57}"/>
              </a:ext>
            </a:extLst>
          </p:cNvPr>
          <p:cNvSpPr>
            <a:spLocks noGrp="1"/>
          </p:cNvSpPr>
          <p:nvPr>
            <p:ph idx="1"/>
          </p:nvPr>
        </p:nvSpPr>
        <p:spPr/>
        <p:txBody>
          <a:bodyPr>
            <a:normAutofit lnSpcReduction="10000"/>
          </a:bodyPr>
          <a:lstStyle/>
          <a:p>
            <a:r>
              <a:rPr lang="en-US" dirty="0"/>
              <a:t>Your thesis is the </a:t>
            </a:r>
            <a:r>
              <a:rPr lang="en-US" i="1" dirty="0"/>
              <a:t>answer </a:t>
            </a:r>
            <a:r>
              <a:rPr lang="en-US" dirty="0"/>
              <a:t>to your research question</a:t>
            </a:r>
          </a:p>
          <a:p>
            <a:r>
              <a:rPr lang="en-US" dirty="0"/>
              <a:t>It doesn’t come from nowhere. You don’t have your thesis until you have done your research and thought about it. Why do the research if you already know the answer?</a:t>
            </a:r>
          </a:p>
          <a:p>
            <a:r>
              <a:rPr lang="en-US" dirty="0"/>
              <a:t>We are looking for evidence either way: we don’t want to prejudice the outcome: we’re academics not propagandists.  We want to be thorough enough to give us some confidence that we are right, but it’s a short paper: it can’t cover everything.</a:t>
            </a:r>
          </a:p>
          <a:p>
            <a:r>
              <a:rPr lang="en-US" dirty="0"/>
              <a:t>Perhaps we find that there are some good green policies being expressed by government, and that they are echoed by industry bodies, but we see some evidence that market demands, </a:t>
            </a:r>
            <a:r>
              <a:rPr lang="en-US" dirty="0" err="1"/>
              <a:t>i.e</a:t>
            </a:r>
            <a:r>
              <a:rPr lang="en-US" dirty="0"/>
              <a:t> the bottom line, is tending to undermine, sideline some of those green ambitions. That’s what our paper is going to demonstrate.</a:t>
            </a:r>
          </a:p>
        </p:txBody>
      </p:sp>
    </p:spTree>
    <p:extLst>
      <p:ext uri="{BB962C8B-B14F-4D97-AF65-F5344CB8AC3E}">
        <p14:creationId xmlns:p14="http://schemas.microsoft.com/office/powerpoint/2010/main" val="146687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endParaRPr lang="en-CA" dirty="0"/>
          </a:p>
        </p:txBody>
      </p:sp>
      <p:sp>
        <p:nvSpPr>
          <p:cNvPr id="3" name="Content Placeholder 2"/>
          <p:cNvSpPr>
            <a:spLocks noGrp="1"/>
          </p:cNvSpPr>
          <p:nvPr>
            <p:ph idx="1"/>
          </p:nvPr>
        </p:nvSpPr>
        <p:spPr/>
        <p:txBody>
          <a:bodyPr/>
          <a:lstStyle/>
          <a:p>
            <a:r>
              <a:rPr lang="en-US" dirty="0"/>
              <a:t>Should be descriptive. </a:t>
            </a:r>
          </a:p>
          <a:p>
            <a:endParaRPr lang="en-US" dirty="0"/>
          </a:p>
          <a:p>
            <a:r>
              <a:rPr lang="en-US" dirty="0"/>
              <a:t>Greening Scotland’s tourism industry: the conflict with profit.</a:t>
            </a:r>
            <a:endParaRPr lang="en-CA" dirty="0"/>
          </a:p>
          <a:p>
            <a:endParaRPr lang="en-CA" dirty="0"/>
          </a:p>
        </p:txBody>
      </p:sp>
    </p:spTree>
    <p:extLst>
      <p:ext uri="{BB962C8B-B14F-4D97-AF65-F5344CB8AC3E}">
        <p14:creationId xmlns:p14="http://schemas.microsoft.com/office/powerpoint/2010/main" val="29303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CA" dirty="0"/>
          </a:p>
        </p:txBody>
      </p:sp>
      <p:sp>
        <p:nvSpPr>
          <p:cNvPr id="3" name="Content Placeholder 2"/>
          <p:cNvSpPr>
            <a:spLocks noGrp="1"/>
          </p:cNvSpPr>
          <p:nvPr>
            <p:ph idx="1"/>
          </p:nvPr>
        </p:nvSpPr>
        <p:spPr/>
        <p:txBody>
          <a:bodyPr>
            <a:normAutofit fontScale="32500" lnSpcReduction="20000"/>
          </a:bodyPr>
          <a:lstStyle/>
          <a:p>
            <a:r>
              <a:rPr lang="en-US" sz="5100" b="1" dirty="0"/>
              <a:t>Establish topic and its importance</a:t>
            </a:r>
            <a:r>
              <a:rPr lang="en-US" sz="5100" dirty="0"/>
              <a:t>: Briefly explain what you will be talking about and </a:t>
            </a:r>
            <a:r>
              <a:rPr lang="en-US" sz="5100" i="1" dirty="0"/>
              <a:t>why.</a:t>
            </a:r>
            <a:r>
              <a:rPr lang="en-US" sz="5100" dirty="0"/>
              <a:t> You are discussing issues arising from the importance of tourism AND the problem of tourism’s negative environmental impact. Good papers might secure these generalities in scholarship.</a:t>
            </a:r>
            <a:endParaRPr lang="en-CA" sz="5100" dirty="0"/>
          </a:p>
          <a:p>
            <a:r>
              <a:rPr lang="en-US" sz="5100" b="1" dirty="0"/>
              <a:t>Zero in on specific topic: </a:t>
            </a:r>
            <a:r>
              <a:rPr lang="en-US" sz="5100" dirty="0"/>
              <a:t>in this Scotland’s tourism industry specifically: perhaps offer a piece of key data: generates 9% of GDP, say, and note that Scotland has been developing a policy aimed at making its tourism industry “ the greenest in the world</a:t>
            </a:r>
            <a:endParaRPr lang="en-CA" sz="5100" dirty="0"/>
          </a:p>
          <a:p>
            <a:r>
              <a:rPr lang="en-US" sz="5100" b="1" dirty="0"/>
              <a:t>Present </a:t>
            </a:r>
            <a:r>
              <a:rPr lang="en-US" sz="5100" b="1" i="1" dirty="0"/>
              <a:t>thesis</a:t>
            </a:r>
            <a:r>
              <a:rPr lang="en-US" sz="5100" b="1" dirty="0"/>
              <a:t> (the main point you are arguing from the evidence you have found):</a:t>
            </a:r>
            <a:r>
              <a:rPr lang="en-US" sz="5100" dirty="0"/>
              <a:t>Scotland’s ambitions to reduce the environmental impact of the tourism are laudable, but the conflict with the economic importance of the industry involved means that currently that goal is far from being achieved.</a:t>
            </a:r>
          </a:p>
          <a:p>
            <a:r>
              <a:rPr lang="en-US" sz="5100" b="1" dirty="0"/>
              <a:t>Reading guide: y</a:t>
            </a:r>
            <a:r>
              <a:rPr lang="en-US" sz="5100" dirty="0"/>
              <a:t>ou might also indicate the structure of the paper: This paper will consider Scottish policy in terms of government and industry positions regarding three key areas: transport, accommodation, and management of numbers at key sites</a:t>
            </a:r>
            <a:endParaRPr lang="en-CA" sz="5100" dirty="0"/>
          </a:p>
          <a:p>
            <a:endParaRPr lang="en-CA" sz="5100" dirty="0"/>
          </a:p>
          <a:p>
            <a:endParaRPr lang="en-CA" dirty="0"/>
          </a:p>
        </p:txBody>
      </p:sp>
    </p:spTree>
    <p:extLst>
      <p:ext uri="{BB962C8B-B14F-4D97-AF65-F5344CB8AC3E}">
        <p14:creationId xmlns:p14="http://schemas.microsoft.com/office/powerpoint/2010/main" val="134399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200565" y="1087374"/>
            <a:ext cx="6737617" cy="1000978"/>
          </a:xfrm>
        </p:spPr>
        <p:txBody>
          <a:bodyPr>
            <a:normAutofit/>
          </a:bodyPr>
          <a:lstStyle/>
          <a:p>
            <a:r>
              <a:rPr lang="en-US" dirty="0"/>
              <a:t>Main body</a:t>
            </a:r>
            <a:endParaRPr lang="en-CA"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p:cNvSpPr>
            <a:spLocks noGrp="1"/>
          </p:cNvSpPr>
          <p:nvPr>
            <p:ph idx="1"/>
          </p:nvPr>
        </p:nvSpPr>
        <p:spPr>
          <a:xfrm>
            <a:off x="959264" y="2526526"/>
            <a:ext cx="6978917" cy="3572522"/>
          </a:xfrm>
          <a:solidFill>
            <a:schemeClr val="bg1"/>
          </a:solidFill>
        </p:spPr>
        <p:txBody>
          <a:bodyPr>
            <a:normAutofit/>
          </a:bodyPr>
          <a:lstStyle/>
          <a:p>
            <a:r>
              <a:rPr lang="en-US" sz="1200" dirty="0">
                <a:solidFill>
                  <a:schemeClr val="tx1"/>
                </a:solidFill>
              </a:rPr>
              <a:t>Present and </a:t>
            </a:r>
            <a:r>
              <a:rPr lang="en-US" sz="1200" i="1" dirty="0" err="1">
                <a:solidFill>
                  <a:schemeClr val="tx1"/>
                </a:solidFill>
              </a:rPr>
              <a:t>analyse</a:t>
            </a:r>
            <a:r>
              <a:rPr lang="en-US" sz="1200" i="1" dirty="0">
                <a:solidFill>
                  <a:schemeClr val="tx1"/>
                </a:solidFill>
              </a:rPr>
              <a:t> (</a:t>
            </a:r>
            <a:r>
              <a:rPr lang="en-US" sz="1200" i="1" dirty="0" err="1">
                <a:solidFill>
                  <a:schemeClr val="tx1"/>
                </a:solidFill>
              </a:rPr>
              <a:t>ie</a:t>
            </a:r>
            <a:r>
              <a:rPr lang="en-US" sz="1200" i="1" dirty="0">
                <a:solidFill>
                  <a:schemeClr val="tx1"/>
                </a:solidFill>
              </a:rPr>
              <a:t> explain significance, make sense of)</a:t>
            </a:r>
            <a:r>
              <a:rPr lang="en-US" sz="1200" dirty="0">
                <a:solidFill>
                  <a:schemeClr val="tx1"/>
                </a:solidFill>
              </a:rPr>
              <a:t> the information you have gleaned from your research to make your argument and justify your thesis. </a:t>
            </a:r>
          </a:p>
          <a:p>
            <a:r>
              <a:rPr lang="en-US" sz="1200" dirty="0">
                <a:solidFill>
                  <a:schemeClr val="tx1"/>
                </a:solidFill>
              </a:rPr>
              <a:t>Support your points with evidence and cite it in appropriate style - here APA (a two-part process – a brief “in-text” citation beside the cited material leads you to the full reference on your “References” page.</a:t>
            </a:r>
            <a:r>
              <a:rPr lang="en-CA" sz="1200" dirty="0">
                <a:solidFill>
                  <a:schemeClr val="tx1"/>
                </a:solidFill>
              </a:rPr>
              <a:t> </a:t>
            </a:r>
            <a:r>
              <a:rPr lang="en-US" sz="1200" dirty="0">
                <a:solidFill>
                  <a:schemeClr val="tx1"/>
                </a:solidFill>
              </a:rPr>
              <a:t>Explain its significance. Try to </a:t>
            </a:r>
            <a:r>
              <a:rPr lang="en-US" sz="1200" dirty="0" err="1">
                <a:solidFill>
                  <a:schemeClr val="tx1"/>
                </a:solidFill>
              </a:rPr>
              <a:t>synthesise</a:t>
            </a:r>
            <a:r>
              <a:rPr lang="en-US" sz="1200" dirty="0">
                <a:solidFill>
                  <a:schemeClr val="tx1"/>
                </a:solidFill>
              </a:rPr>
              <a:t> a position from multiple sources.</a:t>
            </a:r>
          </a:p>
          <a:p>
            <a:r>
              <a:rPr lang="en-US" sz="1200" dirty="0">
                <a:solidFill>
                  <a:schemeClr val="tx1"/>
                </a:solidFill>
              </a:rPr>
              <a:t>Introduce and explain your quotations and paraphrases: don’t leave them hanging.</a:t>
            </a:r>
          </a:p>
          <a:p>
            <a:r>
              <a:rPr lang="en-US" sz="1200" dirty="0">
                <a:solidFill>
                  <a:schemeClr val="tx1"/>
                </a:solidFill>
              </a:rPr>
              <a:t>Follow a </a:t>
            </a:r>
            <a:r>
              <a:rPr lang="en-US" sz="1200" b="1" dirty="0">
                <a:solidFill>
                  <a:schemeClr val="tx1"/>
                </a:solidFill>
              </a:rPr>
              <a:t>“They say, I say” </a:t>
            </a:r>
            <a:r>
              <a:rPr lang="en-US" sz="1200" dirty="0">
                <a:solidFill>
                  <a:schemeClr val="tx1"/>
                </a:solidFill>
              </a:rPr>
              <a:t>kind of pattern. “Blue” here is what I say, “black” is what they say:</a:t>
            </a:r>
          </a:p>
          <a:p>
            <a:pPr marL="0" indent="0">
              <a:buNone/>
            </a:pPr>
            <a:r>
              <a:rPr lang="en-US" sz="1200" dirty="0">
                <a:solidFill>
                  <a:srgbClr val="170CFF"/>
                </a:solidFill>
              </a:rPr>
              <a:t>The ideals of sustainability often conflict with what seem like the eternal verities of the marketplace.</a:t>
            </a:r>
            <a:r>
              <a:rPr lang="en-US" sz="1200" dirty="0">
                <a:solidFill>
                  <a:schemeClr val="tx1"/>
                </a:solidFill>
              </a:rPr>
              <a:t> With regard to the tourism industry in Scotland, Smith (2010) asserts that “Scotland’s policies are among the greenest in the world”. However, Wang’s (2011) position that policy analysis alone inadequately reflects the reality of the situation</a:t>
            </a:r>
            <a:r>
              <a:rPr lang="en-US" sz="1200" b="1" dirty="0">
                <a:solidFill>
                  <a:schemeClr val="tx1"/>
                </a:solidFill>
              </a:rPr>
              <a:t> </a:t>
            </a:r>
            <a:r>
              <a:rPr lang="en-US" sz="1200" dirty="0">
                <a:solidFill>
                  <a:srgbClr val="170CFF"/>
                </a:solidFill>
              </a:rPr>
              <a:t>has some merit</a:t>
            </a:r>
            <a:r>
              <a:rPr lang="en-US" sz="1200" dirty="0">
                <a:solidFill>
                  <a:schemeClr val="tx1"/>
                </a:solidFill>
              </a:rPr>
              <a:t>. As Wang explains, policy without law reflects wishes, which as he puts it, “famously do not catch fishes” p.23) </a:t>
            </a:r>
            <a:r>
              <a:rPr lang="en-US" sz="1200" dirty="0">
                <a:solidFill>
                  <a:srgbClr val="170CFF"/>
                </a:solidFill>
              </a:rPr>
              <a:t>What this demonstrates is that efforts to change the environmental impact of the tourism industry require industry to get on board with policy in a way that does more  than pay lip service to those ambitious policies. </a:t>
            </a:r>
            <a:endParaRPr lang="en-CA" sz="1200" dirty="0">
              <a:solidFill>
                <a:srgbClr val="170CFF"/>
              </a:solidFill>
            </a:endParaRPr>
          </a:p>
        </p:txBody>
      </p:sp>
    </p:spTree>
    <p:extLst>
      <p:ext uri="{BB962C8B-B14F-4D97-AF65-F5344CB8AC3E}">
        <p14:creationId xmlns:p14="http://schemas.microsoft.com/office/powerpoint/2010/main" val="38134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a:t>
            </a:r>
            <a:endParaRPr lang="en-CA" dirty="0"/>
          </a:p>
        </p:txBody>
      </p:sp>
      <p:sp>
        <p:nvSpPr>
          <p:cNvPr id="3" name="Content Placeholder 2"/>
          <p:cNvSpPr>
            <a:spLocks noGrp="1"/>
          </p:cNvSpPr>
          <p:nvPr>
            <p:ph idx="1"/>
          </p:nvPr>
        </p:nvSpPr>
        <p:spPr/>
        <p:txBody>
          <a:bodyPr>
            <a:normAutofit/>
          </a:bodyPr>
          <a:lstStyle/>
          <a:p>
            <a:pPr marL="0" indent="0">
              <a:buNone/>
            </a:pPr>
            <a:r>
              <a:rPr lang="en-US" dirty="0"/>
              <a:t>Why do we do it?</a:t>
            </a:r>
          </a:p>
          <a:p>
            <a:pPr marL="0" indent="0">
              <a:buNone/>
            </a:pPr>
            <a:r>
              <a:rPr lang="en-US" dirty="0"/>
              <a:t>1.We strengthen our argument by adding credibility to our claims. </a:t>
            </a:r>
            <a:r>
              <a:rPr lang="en-US" i="1" dirty="0"/>
              <a:t>We didn’t make this stuff up!</a:t>
            </a:r>
          </a:p>
          <a:p>
            <a:pPr marL="0" indent="0">
              <a:buNone/>
            </a:pPr>
            <a:r>
              <a:rPr lang="en-US" dirty="0"/>
              <a:t>2. We help our fellow researchers. They can find the material we used and follow up on aspects of our work that they might be particularly interested in.</a:t>
            </a:r>
          </a:p>
          <a:p>
            <a:pPr marL="0" indent="0">
              <a:buNone/>
            </a:pPr>
            <a:r>
              <a:rPr lang="en-US" dirty="0"/>
              <a:t>3. We politely acknowledge and give credit to the work done by others, and thereby avoid the very serious academic charge of </a:t>
            </a:r>
            <a:r>
              <a:rPr lang="en-US" i="1" dirty="0"/>
              <a:t>plagiarism</a:t>
            </a:r>
            <a:r>
              <a:rPr lang="en-US" dirty="0"/>
              <a:t> – passing off others’ work as our own. This applies to words and ideas, so paraphrasing does not absolve you of the need to cite.</a:t>
            </a:r>
            <a:endParaRPr lang="en-CA" dirty="0"/>
          </a:p>
        </p:txBody>
      </p:sp>
    </p:spTree>
    <p:extLst>
      <p:ext uri="{BB962C8B-B14F-4D97-AF65-F5344CB8AC3E}">
        <p14:creationId xmlns:p14="http://schemas.microsoft.com/office/powerpoint/2010/main" val="270855278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2862</TotalTime>
  <Words>2192</Words>
  <Application>Microsoft Macintosh PowerPoint</Application>
  <PresentationFormat>On-screen Show (4:3)</PresentationFormat>
  <Paragraphs>64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Cambria</vt:lpstr>
      <vt:lpstr>Corbel</vt:lpstr>
      <vt:lpstr>Wingdings 2</vt:lpstr>
      <vt:lpstr>Frame</vt:lpstr>
      <vt:lpstr>Academic Writing</vt:lpstr>
      <vt:lpstr>What is academic writing?</vt:lpstr>
      <vt:lpstr>Process</vt:lpstr>
      <vt:lpstr>Research Question</vt:lpstr>
      <vt:lpstr>Generating a thesis</vt:lpstr>
      <vt:lpstr>Title</vt:lpstr>
      <vt:lpstr>Introduction</vt:lpstr>
      <vt:lpstr>Main body</vt:lpstr>
      <vt:lpstr>Citation</vt:lpstr>
      <vt:lpstr>How to cite</vt:lpstr>
      <vt:lpstr>Example body paragraph – use topic sentences (red) to establish the subject</vt:lpstr>
      <vt:lpstr>Extending the thought into a second paragraph</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dc:title>
  <dc:creator>John Hill</dc:creator>
  <cp:lastModifiedBy>John Hill</cp:lastModifiedBy>
  <cp:revision>12</cp:revision>
  <dcterms:created xsi:type="dcterms:W3CDTF">2020-05-14T01:38:23Z</dcterms:created>
  <dcterms:modified xsi:type="dcterms:W3CDTF">2020-05-20T16:39:30Z</dcterms:modified>
</cp:coreProperties>
</file>