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7"/>
  </p:notesMasterIdLst>
  <p:sldIdLst>
    <p:sldId id="256" r:id="rId2"/>
    <p:sldId id="257" r:id="rId3"/>
    <p:sldId id="258" r:id="rId4"/>
    <p:sldId id="284" r:id="rId5"/>
    <p:sldId id="259" r:id="rId6"/>
    <p:sldId id="262" r:id="rId7"/>
    <p:sldId id="260" r:id="rId8"/>
    <p:sldId id="261" r:id="rId9"/>
    <p:sldId id="263" r:id="rId10"/>
    <p:sldId id="264" r:id="rId11"/>
    <p:sldId id="265" r:id="rId12"/>
    <p:sldId id="277" r:id="rId13"/>
    <p:sldId id="266" r:id="rId14"/>
    <p:sldId id="267" r:id="rId15"/>
    <p:sldId id="268" r:id="rId16"/>
    <p:sldId id="269" r:id="rId17"/>
    <p:sldId id="270" r:id="rId18"/>
    <p:sldId id="282" r:id="rId19"/>
    <p:sldId id="283" r:id="rId20"/>
    <p:sldId id="272" r:id="rId21"/>
    <p:sldId id="273" r:id="rId22"/>
    <p:sldId id="274" r:id="rId23"/>
    <p:sldId id="275" r:id="rId24"/>
    <p:sldId id="276"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8"/>
    <p:restoredTop sz="96327"/>
  </p:normalViewPr>
  <p:slideViewPr>
    <p:cSldViewPr>
      <p:cViewPr varScale="1">
        <p:scale>
          <a:sx n="166" d="100"/>
          <a:sy n="166" d="100"/>
        </p:scale>
        <p:origin x="39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41494-2DEA-1743-A0EB-2F0292326668}" type="datetimeFigureOut">
              <a:rPr lang="en-US" smtClean="0"/>
              <a:t>5/22/20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ACBDA2-B910-9946-B75C-A862BFC06F3E}" type="slidenum">
              <a:rPr lang="en-US" smtClean="0"/>
              <a:t>‹#›</a:t>
            </a:fld>
            <a:endParaRPr lang="en-US"/>
          </a:p>
        </p:txBody>
      </p:sp>
    </p:spTree>
    <p:extLst>
      <p:ext uri="{BB962C8B-B14F-4D97-AF65-F5344CB8AC3E}">
        <p14:creationId xmlns:p14="http://schemas.microsoft.com/office/powerpoint/2010/main" val="108750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ACBDA2-B910-9946-B75C-A862BFC06F3E}" type="slidenum">
              <a:rPr lang="en-US" smtClean="0"/>
              <a:t>1</a:t>
            </a:fld>
            <a:endParaRPr lang="en-US"/>
          </a:p>
        </p:txBody>
      </p:sp>
    </p:spTree>
    <p:extLst>
      <p:ext uri="{BB962C8B-B14F-4D97-AF65-F5344CB8AC3E}">
        <p14:creationId xmlns:p14="http://schemas.microsoft.com/office/powerpoint/2010/main" val="4210987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6C5F3-1638-3B47-9455-35108F67B91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9D624ED-EFC0-AD41-80EA-509266B2AA2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06436FE-6ECE-F641-B45E-57BFB4183FEA}"/>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5" name="Footer Placeholder 4">
            <a:extLst>
              <a:ext uri="{FF2B5EF4-FFF2-40B4-BE49-F238E27FC236}">
                <a16:creationId xmlns:a16="http://schemas.microsoft.com/office/drawing/2014/main" id="{C84244A7-3975-D54C-AE7F-34F854B43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497F29-1AF2-0E45-9593-8DC34A0DACF6}"/>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361654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6AA7-EEC3-9346-ACA7-1B8F5C0C43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2220C5-9108-1345-B039-C686732A90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C2179-EAAA-4B49-9661-4DA585E2D3A9}"/>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5" name="Footer Placeholder 4">
            <a:extLst>
              <a:ext uri="{FF2B5EF4-FFF2-40B4-BE49-F238E27FC236}">
                <a16:creationId xmlns:a16="http://schemas.microsoft.com/office/drawing/2014/main" id="{5751C1B8-B598-8C4B-B79E-994DDE064E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2CB266-58EC-0F49-8190-F64C207C4CDA}"/>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383370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F0677-C77C-084D-9945-882B8ECF215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2F83B6-E9CF-C940-9391-043A36CE767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C0FEC-90D1-F54D-AF91-663D77C34483}"/>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5" name="Footer Placeholder 4">
            <a:extLst>
              <a:ext uri="{FF2B5EF4-FFF2-40B4-BE49-F238E27FC236}">
                <a16:creationId xmlns:a16="http://schemas.microsoft.com/office/drawing/2014/main" id="{10699070-046A-344B-BFFE-D336FE52B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AA800-9F1F-5947-A3B8-A58571379AB5}"/>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205564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2D1B6-1DD7-7B4B-BCBA-AD235C32AC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7F4FC8-AA4D-864D-8E9B-B133CEE198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B0972-74FE-9248-BC58-C34B65D8A678}"/>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5" name="Footer Placeholder 4">
            <a:extLst>
              <a:ext uri="{FF2B5EF4-FFF2-40B4-BE49-F238E27FC236}">
                <a16:creationId xmlns:a16="http://schemas.microsoft.com/office/drawing/2014/main" id="{E61D431E-DF2A-7E47-8F23-F4EEE30D0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05FEB-DEA4-4048-9DE8-74D1353E9500}"/>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67988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743EE-3211-D348-B4F4-0DB9F55768F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BB0100B-8A16-A24C-A043-AEEFFBFA207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7E7E4F-FC20-F748-9336-964FFF6C9DAE}"/>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5" name="Footer Placeholder 4">
            <a:extLst>
              <a:ext uri="{FF2B5EF4-FFF2-40B4-BE49-F238E27FC236}">
                <a16:creationId xmlns:a16="http://schemas.microsoft.com/office/drawing/2014/main" id="{DC73617F-123A-1F48-86C3-376EA8EA62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226FA-06E0-E94C-8AD8-28021C2F46F9}"/>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12773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97247-4B36-F845-81E0-C18EFB9E5D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54AAD3-D747-D840-B004-E98AE324D5E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BBE514-7D84-7148-8C63-9692B7CA044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B86659-5C22-B445-8840-8737CF42CF49}"/>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6" name="Footer Placeholder 5">
            <a:extLst>
              <a:ext uri="{FF2B5EF4-FFF2-40B4-BE49-F238E27FC236}">
                <a16:creationId xmlns:a16="http://schemas.microsoft.com/office/drawing/2014/main" id="{1D1FB4AA-B2E3-8249-835D-B736CE72B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DE0E07-0E77-D946-B130-616DEE66F411}"/>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9903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EA02-44E3-D54D-9B5C-E5E0C8D2B16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09B72F-37D6-574B-8BAA-7B81567E022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94DBFD4-A008-F847-8691-91E708A84AF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B9A639-8D66-4A4D-B0C7-CD2580BC471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B6E0E4E-AFD8-714D-84FB-2197EADFDA7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6985F3-F06E-1048-BF20-EE3256E58406}"/>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8" name="Footer Placeholder 7">
            <a:extLst>
              <a:ext uri="{FF2B5EF4-FFF2-40B4-BE49-F238E27FC236}">
                <a16:creationId xmlns:a16="http://schemas.microsoft.com/office/drawing/2014/main" id="{796081E9-742B-6B42-AF3D-28DD7631F1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948216-7F1A-7B49-A671-8382E7D1BADA}"/>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121213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34E2A-8CDA-4349-B670-A7C7EE7F3C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A301D5-2B42-E842-95D7-EBB55878DF3E}"/>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4" name="Footer Placeholder 3">
            <a:extLst>
              <a:ext uri="{FF2B5EF4-FFF2-40B4-BE49-F238E27FC236}">
                <a16:creationId xmlns:a16="http://schemas.microsoft.com/office/drawing/2014/main" id="{D4A60A57-0DBD-A541-93D4-E5B4100BC4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3E41B3-FF01-964A-BD93-1DA0ACD997B7}"/>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2928137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82775B-A5BE-644B-BA63-E893640304A9}"/>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3" name="Footer Placeholder 2">
            <a:extLst>
              <a:ext uri="{FF2B5EF4-FFF2-40B4-BE49-F238E27FC236}">
                <a16:creationId xmlns:a16="http://schemas.microsoft.com/office/drawing/2014/main" id="{E7B9C426-8CEE-3D46-9837-3CC833982D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8A4625-8FAF-8E42-BD4A-DA69FECF6624}"/>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262063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85D3-3094-5A45-927D-8A5C2D347C2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C691CEB-103E-F04F-994D-19CF2B1033F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5BDF4-7905-5D49-B12C-2F9F7E4C409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963EC1A-5619-6945-8FD6-7B6E1315704D}"/>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6" name="Footer Placeholder 5">
            <a:extLst>
              <a:ext uri="{FF2B5EF4-FFF2-40B4-BE49-F238E27FC236}">
                <a16:creationId xmlns:a16="http://schemas.microsoft.com/office/drawing/2014/main" id="{B3203D0A-B110-1741-BA2F-342A2F7B1A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E26C7A-78F0-8349-89AB-A3FCF2830F49}"/>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380282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3CF78-6CC1-294F-A4CE-E9E9073EF13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48C5670-CEF8-1945-BC04-514B3D9841C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29776F80-3B4D-B24F-B429-B999A2D3FD5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8B28D89-9019-2348-8140-A092E32FDA03}"/>
              </a:ext>
            </a:extLst>
          </p:cNvPr>
          <p:cNvSpPr>
            <a:spLocks noGrp="1"/>
          </p:cNvSpPr>
          <p:nvPr>
            <p:ph type="dt" sz="half" idx="10"/>
          </p:nvPr>
        </p:nvSpPr>
        <p:spPr/>
        <p:txBody>
          <a:bodyPr/>
          <a:lstStyle/>
          <a:p>
            <a:fld id="{1A698DD7-4FA8-44B9-AB37-19A1FA8214D8}" type="datetimeFigureOut">
              <a:rPr lang="en-US" smtClean="0"/>
              <a:t>5/22/20</a:t>
            </a:fld>
            <a:endParaRPr lang="en-US"/>
          </a:p>
        </p:txBody>
      </p:sp>
      <p:sp>
        <p:nvSpPr>
          <p:cNvPr id="6" name="Footer Placeholder 5">
            <a:extLst>
              <a:ext uri="{FF2B5EF4-FFF2-40B4-BE49-F238E27FC236}">
                <a16:creationId xmlns:a16="http://schemas.microsoft.com/office/drawing/2014/main" id="{B3644AEC-8846-AE46-9A71-D4E65DAEC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DE658-85AB-AF44-9B57-D8AA3A8A9043}"/>
              </a:ext>
            </a:extLst>
          </p:cNvPr>
          <p:cNvSpPr>
            <a:spLocks noGrp="1"/>
          </p:cNvSpPr>
          <p:nvPr>
            <p:ph type="sldNum" sz="quarter" idx="12"/>
          </p:nvPr>
        </p:nvSpPr>
        <p:spPr/>
        <p:txBody>
          <a:bodyPr/>
          <a:lstStyle/>
          <a:p>
            <a:fld id="{DC2D394A-1FF7-4E22-9908-72F21F41365C}" type="slidenum">
              <a:rPr lang="en-US" smtClean="0"/>
              <a:t>‹#›</a:t>
            </a:fld>
            <a:endParaRPr lang="en-US"/>
          </a:p>
        </p:txBody>
      </p:sp>
    </p:spTree>
    <p:extLst>
      <p:ext uri="{BB962C8B-B14F-4D97-AF65-F5344CB8AC3E}">
        <p14:creationId xmlns:p14="http://schemas.microsoft.com/office/powerpoint/2010/main" val="269656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051172-6021-C245-B00C-8E61861CAC5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A9FC62-81ED-334C-94A7-52ACAB432E1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EC9133-553A-7645-99F5-6C1142912F9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A698DD7-4FA8-44B9-AB37-19A1FA8214D8}" type="datetimeFigureOut">
              <a:rPr lang="en-US" smtClean="0"/>
              <a:t>5/22/20</a:t>
            </a:fld>
            <a:endParaRPr lang="en-US"/>
          </a:p>
        </p:txBody>
      </p:sp>
      <p:sp>
        <p:nvSpPr>
          <p:cNvPr id="5" name="Footer Placeholder 4">
            <a:extLst>
              <a:ext uri="{FF2B5EF4-FFF2-40B4-BE49-F238E27FC236}">
                <a16:creationId xmlns:a16="http://schemas.microsoft.com/office/drawing/2014/main" id="{4F11A66C-1D4B-DD4C-AA1C-CF25CE2E5B7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64E23C-2C63-724C-9FCD-EE0334B5FCA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2D394A-1FF7-4E22-9908-72F21F41365C}" type="slidenum">
              <a:rPr lang="en-US" smtClean="0"/>
              <a:t>‹#›</a:t>
            </a:fld>
            <a:endParaRPr lang="en-US"/>
          </a:p>
        </p:txBody>
      </p:sp>
    </p:spTree>
    <p:extLst>
      <p:ext uri="{BB962C8B-B14F-4D97-AF65-F5344CB8AC3E}">
        <p14:creationId xmlns:p14="http://schemas.microsoft.com/office/powerpoint/2010/main" val="1659052901"/>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doi.org/10.1177%2F135485651142964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bced.gov.bc.ca/irp/resdocs/itk7.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oi.org/10.1177%2F1354856511429646" TargetMode="External"/><Relationship Id="rId2" Type="http://schemas.openxmlformats.org/officeDocument/2006/relationships/hyperlink" Target="http://www.bced.gov.bc.ca/irp/resdocs/itk7.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pastyle.apa.org/" TargetMode="External"/><Relationship Id="rId2" Type="http://schemas.openxmlformats.org/officeDocument/2006/relationships/hyperlink" Target="https://owl.purdue.edu/owl/research_and_citation/apa_style/apa_style_introduction.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2"/>
            <a:ext cx="5653278"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3490722" y="0"/>
            <a:ext cx="5653278" cy="3886200"/>
          </a:xfrm>
          <a:solidFill>
            <a:schemeClr val="accent5"/>
          </a:solidFill>
        </p:spPr>
        <p:txBody>
          <a:bodyPr>
            <a:normAutofit/>
          </a:bodyPr>
          <a:lstStyle/>
          <a:p>
            <a:pPr algn="l"/>
            <a:r>
              <a:rPr lang="en-US" sz="4700" dirty="0">
                <a:solidFill>
                  <a:srgbClr val="FFFFFF"/>
                </a:solidFill>
              </a:rPr>
              <a:t>   APA Style</a:t>
            </a:r>
          </a:p>
        </p:txBody>
      </p:sp>
      <p:sp>
        <p:nvSpPr>
          <p:cNvPr id="3" name="Subtitle 2"/>
          <p:cNvSpPr>
            <a:spLocks noGrp="1"/>
          </p:cNvSpPr>
          <p:nvPr>
            <p:ph type="subTitle" idx="1"/>
          </p:nvPr>
        </p:nvSpPr>
        <p:spPr>
          <a:xfrm>
            <a:off x="3892215" y="4106004"/>
            <a:ext cx="4108785" cy="1860883"/>
          </a:xfrm>
          <a:noFill/>
        </p:spPr>
        <p:txBody>
          <a:bodyPr>
            <a:normAutofit/>
          </a:bodyPr>
          <a:lstStyle/>
          <a:p>
            <a:pPr algn="l"/>
            <a:r>
              <a:rPr lang="en-US" dirty="0">
                <a:solidFill>
                  <a:srgbClr val="FFFFFF"/>
                </a:solidFill>
              </a:rPr>
              <a:t>Or, how to present your work in the conventional way that your prof is looking for</a:t>
            </a:r>
          </a:p>
          <a:p>
            <a:pPr algn="l"/>
            <a:r>
              <a:rPr lang="en-US" dirty="0">
                <a:solidFill>
                  <a:srgbClr val="FFFFFF"/>
                </a:solidFill>
              </a:rPr>
              <a:t>John Hill</a:t>
            </a:r>
          </a:p>
          <a:p>
            <a:pPr algn="l"/>
            <a:r>
              <a:rPr lang="en-US" dirty="0">
                <a:solidFill>
                  <a:srgbClr val="FFFFFF"/>
                </a:solidFill>
              </a:rPr>
              <a:t>The Writing Centre</a:t>
            </a:r>
          </a:p>
        </p:txBody>
      </p:sp>
      <p:pic>
        <p:nvPicPr>
          <p:cNvPr id="1026" name="Picture 2" descr="C:\Documents and Settings\hillj\Desktop\VIU-logo_1[1].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11292" y="3108664"/>
            <a:ext cx="1236429" cy="618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83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Citation? What’s that?</a:t>
            </a:r>
          </a:p>
        </p:txBody>
      </p:sp>
      <p:sp>
        <p:nvSpPr>
          <p:cNvPr id="3" name="Content Placeholder 2"/>
          <p:cNvSpPr>
            <a:spLocks noGrp="1"/>
          </p:cNvSpPr>
          <p:nvPr>
            <p:ph idx="1"/>
          </p:nvPr>
        </p:nvSpPr>
        <p:spPr>
          <a:xfrm>
            <a:off x="628650" y="2438400"/>
            <a:ext cx="7886700" cy="3738562"/>
          </a:xfrm>
        </p:spPr>
        <p:txBody>
          <a:bodyPr>
            <a:normAutofit/>
          </a:bodyPr>
          <a:lstStyle/>
          <a:p>
            <a:r>
              <a:rPr lang="en-US" sz="2300" dirty="0"/>
              <a:t>Citation simply means the process of identifying the source of the information you give in your writing.</a:t>
            </a:r>
          </a:p>
          <a:p>
            <a:r>
              <a:rPr lang="en-US" sz="2300" dirty="0"/>
              <a:t>It’s a normal thing: </a:t>
            </a:r>
            <a:r>
              <a:rPr lang="en-US" sz="2300" i="1" dirty="0"/>
              <a:t>Kathy says Joe has got into Harvard</a:t>
            </a:r>
          </a:p>
          <a:p>
            <a:r>
              <a:rPr lang="en-US" sz="2300" dirty="0"/>
              <a:t>It answers the question: </a:t>
            </a:r>
            <a:r>
              <a:rPr lang="en-US" sz="2300" i="1" dirty="0"/>
              <a:t>How do you know?</a:t>
            </a:r>
            <a:r>
              <a:rPr lang="en-US" sz="2300" dirty="0"/>
              <a:t> Which is always a good question to ask.</a:t>
            </a:r>
            <a:endParaRPr lang="en-US" sz="2300" i="1" dirty="0"/>
          </a:p>
        </p:txBody>
      </p:sp>
    </p:spTree>
    <p:extLst>
      <p:ext uri="{BB962C8B-B14F-4D97-AF65-F5344CB8AC3E}">
        <p14:creationId xmlns:p14="http://schemas.microsoft.com/office/powerpoint/2010/main" val="206129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Why do we cite our sources?</a:t>
            </a:r>
          </a:p>
        </p:txBody>
      </p:sp>
      <p:sp>
        <p:nvSpPr>
          <p:cNvPr id="3" name="Content Placeholder 2"/>
          <p:cNvSpPr>
            <a:spLocks noGrp="1"/>
          </p:cNvSpPr>
          <p:nvPr>
            <p:ph idx="1"/>
          </p:nvPr>
        </p:nvSpPr>
        <p:spPr>
          <a:xfrm>
            <a:off x="628650" y="2438400"/>
            <a:ext cx="7886700" cy="3738562"/>
          </a:xfrm>
        </p:spPr>
        <p:txBody>
          <a:bodyPr>
            <a:normAutofit/>
          </a:bodyPr>
          <a:lstStyle/>
          <a:p>
            <a:pPr marL="0" indent="0">
              <a:buNone/>
            </a:pPr>
            <a:r>
              <a:rPr lang="en-US" sz="2300" dirty="0"/>
              <a:t>Mainly:</a:t>
            </a:r>
          </a:p>
          <a:p>
            <a:r>
              <a:rPr lang="en-US" sz="2300" dirty="0"/>
              <a:t>It gives authority to our work.</a:t>
            </a:r>
          </a:p>
          <a:p>
            <a:r>
              <a:rPr lang="en-US" sz="2300" dirty="0"/>
              <a:t>It helps our fellow researchers who are reading our work.</a:t>
            </a:r>
          </a:p>
          <a:p>
            <a:pPr marL="0" indent="0">
              <a:buNone/>
            </a:pPr>
            <a:r>
              <a:rPr lang="en-US" sz="2300" dirty="0"/>
              <a:t>Also:</a:t>
            </a:r>
          </a:p>
          <a:p>
            <a:r>
              <a:rPr lang="en-US" sz="2300" dirty="0"/>
              <a:t>It protects us against the charge of </a:t>
            </a:r>
            <a:r>
              <a:rPr lang="en-US" sz="2300" i="1" dirty="0"/>
              <a:t>plagiarism </a:t>
            </a:r>
            <a:r>
              <a:rPr lang="en-US" sz="2300" dirty="0"/>
              <a:t>– that is, the serious charge of passing off others’ work as our own. Depending on your prof this can lead to failure of the paper, the course, and an interview with the Dean. Don’t do it!</a:t>
            </a:r>
          </a:p>
        </p:txBody>
      </p:sp>
    </p:spTree>
    <p:extLst>
      <p:ext uri="{BB962C8B-B14F-4D97-AF65-F5344CB8AC3E}">
        <p14:creationId xmlns:p14="http://schemas.microsoft.com/office/powerpoint/2010/main" val="382776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144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0"/>
            <a:ext cx="9144000" cy="4006850"/>
          </a:xfrm>
          <a:solidFill>
            <a:schemeClr val="accent5"/>
          </a:solidFill>
        </p:spPr>
        <p:txBody>
          <a:bodyPr>
            <a:normAutofit/>
          </a:bodyPr>
          <a:lstStyle/>
          <a:p>
            <a:r>
              <a:rPr lang="en-US" sz="7000" dirty="0">
                <a:solidFill>
                  <a:srgbClr val="FFFFFF"/>
                </a:solidFill>
              </a:rPr>
              <a:t>Do we have to cite </a:t>
            </a:r>
            <a:r>
              <a:rPr lang="en-US" sz="7000" i="1" dirty="0">
                <a:solidFill>
                  <a:srgbClr val="FFFFFF"/>
                </a:solidFill>
              </a:rPr>
              <a:t>everything?</a:t>
            </a:r>
          </a:p>
        </p:txBody>
      </p:sp>
      <p:sp>
        <p:nvSpPr>
          <p:cNvPr id="3" name="Subtitle 2"/>
          <p:cNvSpPr>
            <a:spLocks noGrp="1"/>
          </p:cNvSpPr>
          <p:nvPr>
            <p:ph type="subTitle" idx="1"/>
          </p:nvPr>
        </p:nvSpPr>
        <p:spPr>
          <a:xfrm>
            <a:off x="628650" y="4368800"/>
            <a:ext cx="7886700" cy="1390650"/>
          </a:xfrm>
        </p:spPr>
        <p:txBody>
          <a:bodyPr>
            <a:normAutofit/>
          </a:bodyPr>
          <a:lstStyle/>
          <a:p>
            <a:r>
              <a:rPr lang="en-US" sz="1500" dirty="0"/>
              <a:t>There is such a thing as </a:t>
            </a:r>
            <a:r>
              <a:rPr lang="en-US" sz="1500" i="1" dirty="0"/>
              <a:t>Common Knowledge.</a:t>
            </a:r>
          </a:p>
          <a:p>
            <a:r>
              <a:rPr lang="en-US" sz="1500" dirty="0"/>
              <a:t>If  basic factual information is widely known and widely published without attribution (i.e. not cited) it is common knowledge, and does not have to be cited by you. For example the fact that The United States entered World War Two in 1941 would constitute such common knowledge. </a:t>
            </a:r>
          </a:p>
          <a:p>
            <a:r>
              <a:rPr lang="en-US" sz="1500" dirty="0"/>
              <a:t>Not sure if it’s common knowledge? Cite it!</a:t>
            </a:r>
          </a:p>
        </p:txBody>
      </p:sp>
    </p:spTree>
    <p:extLst>
      <p:ext uri="{BB962C8B-B14F-4D97-AF65-F5344CB8AC3E}">
        <p14:creationId xmlns:p14="http://schemas.microsoft.com/office/powerpoint/2010/main" val="1027876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How do we cite/refer to our sources in APA style?</a:t>
            </a:r>
          </a:p>
        </p:txBody>
      </p:sp>
      <p:sp>
        <p:nvSpPr>
          <p:cNvPr id="3" name="Content Placeholder 2"/>
          <p:cNvSpPr>
            <a:spLocks noGrp="1"/>
          </p:cNvSpPr>
          <p:nvPr>
            <p:ph idx="1"/>
          </p:nvPr>
        </p:nvSpPr>
        <p:spPr>
          <a:xfrm>
            <a:off x="628650" y="2438400"/>
            <a:ext cx="7886700" cy="3738562"/>
          </a:xfrm>
        </p:spPr>
        <p:txBody>
          <a:bodyPr>
            <a:normAutofit/>
          </a:bodyPr>
          <a:lstStyle/>
          <a:p>
            <a:pPr marL="0" indent="0">
              <a:buNone/>
            </a:pPr>
            <a:r>
              <a:rPr lang="en-US" dirty="0"/>
              <a:t>In essence, it’s simple. When we use externally sourced material (words OR ideas) in our writing we provide the information necessary for our readers to go to that source themselves.</a:t>
            </a:r>
          </a:p>
          <a:p>
            <a:pPr marL="0" indent="0">
              <a:buNone/>
            </a:pPr>
            <a:endParaRPr lang="en-US" dirty="0"/>
          </a:p>
          <a:p>
            <a:pPr marL="0" indent="0">
              <a:buNone/>
            </a:pPr>
            <a:r>
              <a:rPr lang="en-US" dirty="0"/>
              <a:t>We present that information in TWO PARTS:</a:t>
            </a:r>
          </a:p>
          <a:p>
            <a:pPr marL="0" indent="0">
              <a:buNone/>
            </a:pPr>
            <a:endParaRPr lang="en-US" dirty="0"/>
          </a:p>
          <a:p>
            <a:pPr marL="514350" indent="-514350">
              <a:buAutoNum type="arabicPeriod"/>
            </a:pPr>
            <a:r>
              <a:rPr lang="en-US" dirty="0"/>
              <a:t>The short IN-TEXT citation that accompanies the reference to the work in the body of your paper. This leads you to….</a:t>
            </a:r>
          </a:p>
          <a:p>
            <a:pPr marL="514350" indent="-514350">
              <a:buAutoNum type="arabicPeriod"/>
            </a:pPr>
            <a:endParaRPr lang="en-US" dirty="0"/>
          </a:p>
          <a:p>
            <a:pPr marL="514350" indent="-514350">
              <a:buAutoNum type="arabicPeriod"/>
            </a:pPr>
            <a:r>
              <a:rPr lang="en-US" dirty="0"/>
              <a:t>The full entry in your REFERENCES page at the end of your paper.</a:t>
            </a:r>
          </a:p>
          <a:p>
            <a:pPr marL="0" indent="0">
              <a:buNone/>
            </a:pPr>
            <a:endParaRPr lang="en-US" dirty="0"/>
          </a:p>
        </p:txBody>
      </p:sp>
    </p:spTree>
    <p:extLst>
      <p:ext uri="{BB962C8B-B14F-4D97-AF65-F5344CB8AC3E}">
        <p14:creationId xmlns:p14="http://schemas.microsoft.com/office/powerpoint/2010/main" val="349547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The In-text Citation</a:t>
            </a:r>
          </a:p>
        </p:txBody>
      </p:sp>
      <p:sp>
        <p:nvSpPr>
          <p:cNvPr id="3" name="Content Placeholder 2"/>
          <p:cNvSpPr>
            <a:spLocks noGrp="1"/>
          </p:cNvSpPr>
          <p:nvPr>
            <p:ph idx="1"/>
          </p:nvPr>
        </p:nvSpPr>
        <p:spPr>
          <a:xfrm>
            <a:off x="628650" y="2438400"/>
            <a:ext cx="7886700" cy="3738562"/>
          </a:xfrm>
        </p:spPr>
        <p:txBody>
          <a:bodyPr>
            <a:normAutofit/>
          </a:bodyPr>
          <a:lstStyle/>
          <a:p>
            <a:pPr marL="0" indent="0">
              <a:buNone/>
            </a:pPr>
            <a:r>
              <a:rPr lang="en-US" sz="2000" dirty="0"/>
              <a:t>APA uses an author/date system – that is at each reference to the source you give the author’s surname and the date of publication.</a:t>
            </a:r>
          </a:p>
          <a:p>
            <a:pPr marL="0" indent="0">
              <a:buNone/>
            </a:pPr>
            <a:r>
              <a:rPr lang="en-US" sz="2000" dirty="0"/>
              <a:t>There are TWO ways of doing this:</a:t>
            </a:r>
          </a:p>
          <a:p>
            <a:pPr marL="514350" indent="-514350">
              <a:buAutoNum type="arabicPeriod"/>
            </a:pPr>
            <a:r>
              <a:rPr lang="en-US" sz="2000" dirty="0"/>
              <a:t>Use the author name in your sentence in what APA calls a NARRATIVE mode that introduces the cited material, and give the year of publication in parentheses with the name:</a:t>
            </a:r>
          </a:p>
          <a:p>
            <a:pPr marL="0" indent="0">
              <a:buNone/>
            </a:pPr>
            <a:r>
              <a:rPr lang="en-US" sz="2000" b="1" dirty="0"/>
              <a:t>Smith (2010) concluded that smartphones were already a feature of the classroom and that teachers have to learn to exploit them.</a:t>
            </a:r>
          </a:p>
          <a:p>
            <a:pPr marL="514350" indent="-514350">
              <a:buAutoNum type="arabicPeriod" startAt="2"/>
            </a:pPr>
            <a:r>
              <a:rPr lang="en-US" sz="2000" dirty="0"/>
              <a:t>Put both author and date in parentheses after the sourced material. </a:t>
            </a:r>
          </a:p>
          <a:p>
            <a:pPr marL="0" indent="0">
              <a:buNone/>
            </a:pPr>
            <a:r>
              <a:rPr lang="en-US" sz="2000" b="1" dirty="0"/>
              <a:t>The presence of smartphones in the classroom means that teachers have to learn to exploit them (Smith, 2010).</a:t>
            </a:r>
          </a:p>
          <a:p>
            <a:pPr marL="0" indent="0">
              <a:buNone/>
            </a:pPr>
            <a:endParaRPr lang="en-US" sz="2000" b="1" dirty="0"/>
          </a:p>
          <a:p>
            <a:endParaRPr lang="en-US" sz="2000" dirty="0"/>
          </a:p>
        </p:txBody>
      </p:sp>
    </p:spTree>
    <p:extLst>
      <p:ext uri="{BB962C8B-B14F-4D97-AF65-F5344CB8AC3E}">
        <p14:creationId xmlns:p14="http://schemas.microsoft.com/office/powerpoint/2010/main" val="2430250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Quoting and paraphrasing</a:t>
            </a:r>
          </a:p>
        </p:txBody>
      </p:sp>
      <p:sp>
        <p:nvSpPr>
          <p:cNvPr id="3" name="Content Placeholder 2"/>
          <p:cNvSpPr>
            <a:spLocks noGrp="1"/>
          </p:cNvSpPr>
          <p:nvPr>
            <p:ph idx="1"/>
          </p:nvPr>
        </p:nvSpPr>
        <p:spPr>
          <a:xfrm>
            <a:off x="628650" y="2438400"/>
            <a:ext cx="7886700" cy="3738562"/>
          </a:xfrm>
        </p:spPr>
        <p:txBody>
          <a:bodyPr>
            <a:normAutofit/>
          </a:bodyPr>
          <a:lstStyle/>
          <a:p>
            <a:pPr marL="0" indent="0">
              <a:buNone/>
            </a:pPr>
            <a:r>
              <a:rPr lang="en-US" sz="1800" dirty="0"/>
              <a:t>As you may have noticed, neither of my examples on the previous slide were </a:t>
            </a:r>
            <a:r>
              <a:rPr lang="en-US" sz="1800" b="1" dirty="0"/>
              <a:t>QUOTATIONS</a:t>
            </a:r>
            <a:r>
              <a:rPr lang="en-US" sz="1800" dirty="0"/>
              <a:t> (otherwise I would have put them in </a:t>
            </a:r>
            <a:r>
              <a:rPr lang="en-US" sz="1800" b="1" dirty="0"/>
              <a:t>“QUOTATION MARKS”</a:t>
            </a:r>
            <a:r>
              <a:rPr lang="en-US" sz="1800" dirty="0"/>
              <a:t>) </a:t>
            </a:r>
          </a:p>
          <a:p>
            <a:pPr marL="0" indent="0">
              <a:buNone/>
            </a:pPr>
            <a:r>
              <a:rPr lang="en-US" sz="1800" dirty="0"/>
              <a:t>Rather I </a:t>
            </a:r>
            <a:r>
              <a:rPr lang="en-US" sz="1800" b="1" dirty="0"/>
              <a:t>PARAPHRASED</a:t>
            </a:r>
            <a:r>
              <a:rPr lang="en-US" sz="1800" dirty="0"/>
              <a:t> (put into my own words) what might have been substantial aspects of the article in question. </a:t>
            </a:r>
            <a:r>
              <a:rPr lang="en-US" sz="1800" b="1" dirty="0"/>
              <a:t>BUT I STILL HAVE TO CITE THE SOURCE</a:t>
            </a:r>
            <a:r>
              <a:rPr lang="en-US" sz="1800" dirty="0"/>
              <a:t>, as it does not thereby become my own work. It is still </a:t>
            </a:r>
            <a:r>
              <a:rPr lang="en-US" sz="1800" i="1" dirty="0"/>
              <a:t>Smith </a:t>
            </a:r>
            <a:r>
              <a:rPr lang="en-US" sz="1800" dirty="0"/>
              <a:t>that did the study and wrote up their results. </a:t>
            </a:r>
          </a:p>
          <a:p>
            <a:pPr marL="0" indent="0">
              <a:buNone/>
            </a:pPr>
            <a:r>
              <a:rPr lang="en-US" sz="1800" dirty="0"/>
              <a:t>The emphasis should be on using your own words to </a:t>
            </a:r>
            <a:r>
              <a:rPr lang="en-US" sz="1800" dirty="0" err="1"/>
              <a:t>summarise</a:t>
            </a:r>
            <a:r>
              <a:rPr lang="en-US" sz="1800" dirty="0"/>
              <a:t>/paraphrase your sources  and explain/</a:t>
            </a:r>
            <a:r>
              <a:rPr lang="en-US" sz="1800" dirty="0" err="1"/>
              <a:t>analyse</a:t>
            </a:r>
            <a:r>
              <a:rPr lang="en-US" sz="1800" dirty="0"/>
              <a:t> the issues raised. When you quote, quote sparingly, and only as much of the section as is necessary.</a:t>
            </a:r>
          </a:p>
          <a:p>
            <a:pPr marL="0" indent="0">
              <a:buNone/>
            </a:pPr>
            <a:r>
              <a:rPr lang="en-US" sz="1800" dirty="0"/>
              <a:t>NB: when you paraphrase, try to avoid doing it at the sentence level: use your paraphrase to explain and </a:t>
            </a:r>
            <a:r>
              <a:rPr lang="en-US" sz="1800" dirty="0" err="1"/>
              <a:t>summarise</a:t>
            </a:r>
            <a:r>
              <a:rPr lang="en-US" sz="1800" dirty="0"/>
              <a:t> larger sections. This helps you avoid that rather pointless pastime of word substitution: changing the words of your source’s sentence to make it ”your own.”</a:t>
            </a:r>
          </a:p>
        </p:txBody>
      </p:sp>
    </p:spTree>
    <p:extLst>
      <p:ext uri="{BB962C8B-B14F-4D97-AF65-F5344CB8AC3E}">
        <p14:creationId xmlns:p14="http://schemas.microsoft.com/office/powerpoint/2010/main" val="1811248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Quoting</a:t>
            </a:r>
          </a:p>
        </p:txBody>
      </p:sp>
      <p:sp>
        <p:nvSpPr>
          <p:cNvPr id="3" name="Content Placeholder 2"/>
          <p:cNvSpPr>
            <a:spLocks noGrp="1"/>
          </p:cNvSpPr>
          <p:nvPr>
            <p:ph idx="1"/>
          </p:nvPr>
        </p:nvSpPr>
        <p:spPr>
          <a:xfrm>
            <a:off x="628650" y="2438400"/>
            <a:ext cx="7886700" cy="3738562"/>
          </a:xfrm>
        </p:spPr>
        <p:txBody>
          <a:bodyPr>
            <a:normAutofit/>
          </a:bodyPr>
          <a:lstStyle/>
          <a:p>
            <a:pPr marL="0" indent="0">
              <a:buNone/>
            </a:pPr>
            <a:r>
              <a:rPr lang="en-US" dirty="0"/>
              <a:t>If you use the author’s </a:t>
            </a:r>
            <a:r>
              <a:rPr lang="en-US" i="1" dirty="0"/>
              <a:t>actual words </a:t>
            </a:r>
            <a:r>
              <a:rPr lang="en-US" dirty="0"/>
              <a:t>you </a:t>
            </a:r>
            <a:r>
              <a:rPr lang="en-US" i="1" dirty="0"/>
              <a:t>must</a:t>
            </a:r>
            <a:r>
              <a:rPr lang="en-US" dirty="0"/>
              <a:t> mark it as a quotation.</a:t>
            </a:r>
          </a:p>
          <a:p>
            <a:r>
              <a:rPr lang="en-US" dirty="0"/>
              <a:t>Less than 40 words: place in quotation marks, and include the PAGE number in parentheses as follows:</a:t>
            </a:r>
          </a:p>
          <a:p>
            <a:r>
              <a:rPr lang="en-US" b="1" dirty="0"/>
              <a:t>Smith (2010) suggested that smartphone use in the classroom runs the risk of “reducing intellectual engagement with the material examined, by encouraging the student to see information as discrete packages of facts rather than complex cultural material that needs interpretation” (p.21).</a:t>
            </a:r>
          </a:p>
          <a:p>
            <a:r>
              <a:rPr lang="en-US" dirty="0"/>
              <a:t>NB include the page number in a paraphrase too if you are paraphrasing a specific part of the text in question that you could usefully direct your reader towards..</a:t>
            </a:r>
          </a:p>
          <a:p>
            <a:endParaRPr lang="en-US" dirty="0"/>
          </a:p>
        </p:txBody>
      </p:sp>
    </p:spTree>
    <p:extLst>
      <p:ext uri="{BB962C8B-B14F-4D97-AF65-F5344CB8AC3E}">
        <p14:creationId xmlns:p14="http://schemas.microsoft.com/office/powerpoint/2010/main" val="699347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Longer quotes (&gt;40 words)</a:t>
            </a:r>
          </a:p>
        </p:txBody>
      </p:sp>
      <p:sp>
        <p:nvSpPr>
          <p:cNvPr id="3" name="Content Placeholder 2"/>
          <p:cNvSpPr>
            <a:spLocks noGrp="1"/>
          </p:cNvSpPr>
          <p:nvPr>
            <p:ph idx="1"/>
          </p:nvPr>
        </p:nvSpPr>
        <p:spPr>
          <a:xfrm>
            <a:off x="628650" y="2438400"/>
            <a:ext cx="7886700" cy="3738562"/>
          </a:xfrm>
        </p:spPr>
        <p:txBody>
          <a:bodyPr>
            <a:normAutofit/>
          </a:bodyPr>
          <a:lstStyle/>
          <a:p>
            <a:pPr marL="0" indent="0">
              <a:buNone/>
            </a:pPr>
            <a:r>
              <a:rPr lang="en-US" dirty="0"/>
              <a:t>Over 40 word quotations: Set them out from your essay in a block by indenting the passage one tab. No need for quotation marks having done this:</a:t>
            </a:r>
          </a:p>
          <a:p>
            <a:pPr marL="0" indent="0">
              <a:buNone/>
            </a:pPr>
            <a:r>
              <a:rPr lang="en-US" b="1" dirty="0"/>
              <a:t>Chronic intractable wounds are dangerous and unpleasant for patients, and present an expensive problem for hospitals. The use of unconventional treatments such as the application of live maggots is becoming more accepted. van Veen (2008) noted the following:</a:t>
            </a:r>
          </a:p>
          <a:p>
            <a:pPr marL="400050" lvl="1" indent="0">
              <a:buNone/>
            </a:pPr>
            <a:r>
              <a:rPr lang="en-US" sz="2100" b="1" dirty="0"/>
              <a:t>Maggot debridement therapy (MDT) is indicated for open wounds and ulcers that contain gangrenous or necrotic tissue with or without infection. Even though it is often used as a last resort treatment, our clinical experience suggests that it should be considered as initial treatment in selected cases. (p.1)</a:t>
            </a:r>
          </a:p>
        </p:txBody>
      </p:sp>
    </p:spTree>
    <p:extLst>
      <p:ext uri="{BB962C8B-B14F-4D97-AF65-F5344CB8AC3E}">
        <p14:creationId xmlns:p14="http://schemas.microsoft.com/office/powerpoint/2010/main" val="4012044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dirty="0">
                <a:solidFill>
                  <a:srgbClr val="FFFFFF"/>
                </a:solidFill>
              </a:rPr>
              <a:t>Multiple citations of a single source in a single paragraph</a:t>
            </a:r>
          </a:p>
        </p:txBody>
      </p:sp>
      <p:sp>
        <p:nvSpPr>
          <p:cNvPr id="3" name="Content Placeholder 2"/>
          <p:cNvSpPr>
            <a:spLocks noGrp="1"/>
          </p:cNvSpPr>
          <p:nvPr>
            <p:ph idx="1"/>
          </p:nvPr>
        </p:nvSpPr>
        <p:spPr>
          <a:xfrm>
            <a:off x="628650" y="2055813"/>
            <a:ext cx="7886700" cy="4121149"/>
          </a:xfrm>
        </p:spPr>
        <p:txBody>
          <a:bodyPr>
            <a:normAutofit fontScale="92500" lnSpcReduction="10000"/>
          </a:bodyPr>
          <a:lstStyle/>
          <a:p>
            <a:pPr marL="0" indent="0">
              <a:buNone/>
            </a:pPr>
            <a:r>
              <a:rPr lang="en-US" sz="2100" dirty="0"/>
              <a:t>There is such a thing in APA as over-citation. The system is supposed to clarify where your information came from, not to beat your reader over the head with it. To that end, if you use your source in a narrative citation near the start of your paragraph, you only have to do enough to keep your reader on track as to who is responsible for what in the rest of th</a:t>
            </a:r>
            <a:r>
              <a:rPr lang="en-US" dirty="0"/>
              <a:t>e paragraph. You do not for example have to give the date every time (However, if you use parenthetical citations you DO have to give the name and date each time). You have to start with a full citation if you use that source again in another paragraph though. What might this look like?</a:t>
            </a:r>
          </a:p>
          <a:p>
            <a:pPr marL="0" indent="0">
              <a:buNone/>
            </a:pPr>
            <a:r>
              <a:rPr lang="en-US" sz="2100" b="1" dirty="0"/>
              <a:t>	According to </a:t>
            </a:r>
            <a:r>
              <a:rPr lang="en-US" sz="2100" b="1" dirty="0">
                <a:highlight>
                  <a:srgbClr val="FFFF00"/>
                </a:highlight>
              </a:rPr>
              <a:t>Smith (2010)</a:t>
            </a:r>
            <a:r>
              <a:rPr lang="en-US" b="1" dirty="0">
                <a:highlight>
                  <a:srgbClr val="FFFF00"/>
                </a:highlight>
              </a:rPr>
              <a:t>, </a:t>
            </a:r>
            <a:r>
              <a:rPr lang="en-US" b="1" dirty="0"/>
              <a:t>interplanetary travel will soon be as “normal as apple pie on Sunday” (p.23). Leaving aside the fact that apple pie on Sunday is not everyone’s normality, </a:t>
            </a:r>
            <a:r>
              <a:rPr lang="en-US" b="1" dirty="0">
                <a:highlight>
                  <a:srgbClr val="FFFF00"/>
                </a:highlight>
              </a:rPr>
              <a:t>Smith’s </a:t>
            </a:r>
            <a:r>
              <a:rPr lang="en-US" b="1" dirty="0"/>
              <a:t>observation that warp drives should present no technical difficulty is at the least </a:t>
            </a:r>
            <a:r>
              <a:rPr lang="en-US" b="1" dirty="0" err="1"/>
              <a:t>contestible</a:t>
            </a:r>
            <a:r>
              <a:rPr lang="en-US" b="1" dirty="0"/>
              <a:t>. Wang (2012) is equally certain that warp drives are fantasy, not science. But in the end, “Human imagination always triumphs over human defeatism</a:t>
            </a:r>
            <a:r>
              <a:rPr lang="en-US" b="1" dirty="0">
                <a:highlight>
                  <a:srgbClr val="FFFF00"/>
                </a:highlight>
              </a:rPr>
              <a:t>” (Smith, 2010).</a:t>
            </a:r>
          </a:p>
          <a:p>
            <a:pPr marL="0" indent="0">
              <a:buNone/>
            </a:pPr>
            <a:r>
              <a:rPr lang="en-US" sz="2100" b="1" dirty="0"/>
              <a:t>	</a:t>
            </a:r>
            <a:r>
              <a:rPr lang="en-US" sz="2100" b="1" dirty="0">
                <a:highlight>
                  <a:srgbClr val="FFFF00"/>
                </a:highlight>
              </a:rPr>
              <a:t>Smith (2010) </a:t>
            </a:r>
            <a:r>
              <a:rPr lang="en-US" sz="2100" b="1" dirty="0"/>
              <a:t>also argued that “up is down” (p.66). </a:t>
            </a:r>
            <a:r>
              <a:rPr lang="en-US" b="1" dirty="0"/>
              <a:t>This suggests….</a:t>
            </a:r>
            <a:endParaRPr lang="en-US" sz="2100" b="1" dirty="0"/>
          </a:p>
        </p:txBody>
      </p:sp>
    </p:spTree>
    <p:extLst>
      <p:ext uri="{BB962C8B-B14F-4D97-AF65-F5344CB8AC3E}">
        <p14:creationId xmlns:p14="http://schemas.microsoft.com/office/powerpoint/2010/main" val="1439311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dirty="0">
                <a:solidFill>
                  <a:srgbClr val="FFFFFF"/>
                </a:solidFill>
              </a:rPr>
              <a:t>Citing secondary sources</a:t>
            </a:r>
          </a:p>
        </p:txBody>
      </p:sp>
      <p:sp>
        <p:nvSpPr>
          <p:cNvPr id="3" name="Content Placeholder 2"/>
          <p:cNvSpPr>
            <a:spLocks noGrp="1"/>
          </p:cNvSpPr>
          <p:nvPr>
            <p:ph idx="1"/>
          </p:nvPr>
        </p:nvSpPr>
        <p:spPr>
          <a:xfrm>
            <a:off x="628650" y="2055813"/>
            <a:ext cx="7886700" cy="4121149"/>
          </a:xfrm>
        </p:spPr>
        <p:txBody>
          <a:bodyPr>
            <a:normAutofit/>
          </a:bodyPr>
          <a:lstStyle/>
          <a:p>
            <a:pPr marL="0" indent="0">
              <a:buNone/>
            </a:pPr>
            <a:r>
              <a:rPr lang="en-US" sz="2100" dirty="0"/>
              <a:t>A secondary source refers to content first reported in another source. However, you should “</a:t>
            </a:r>
            <a:r>
              <a:rPr lang="en-US" dirty="0"/>
              <a:t>c</a:t>
            </a:r>
            <a:r>
              <a:rPr lang="en-US" sz="2100" dirty="0"/>
              <a:t>ite secondary sources sparingly” (APA, 2020, p.258). If possible, you should find the primary source and use that. </a:t>
            </a:r>
          </a:p>
          <a:p>
            <a:pPr marL="0" indent="0">
              <a:buNone/>
            </a:pPr>
            <a:r>
              <a:rPr lang="en-US" dirty="0"/>
              <a:t>Let’s say you read Smith (2010). Let’s imagine Smith quotes Jones (2007). Let’s say you like that quotation and want to use it, but you do not have access to Jones. You can cite it in the following way.</a:t>
            </a:r>
          </a:p>
          <a:p>
            <a:pPr marL="0" indent="0">
              <a:buNone/>
            </a:pPr>
            <a:r>
              <a:rPr lang="en-US" b="1" dirty="0"/>
              <a:t>“Space is very big and crammed full of nothing,” (Jones, 2007, as cited in Smith, 2010).</a:t>
            </a:r>
            <a:endParaRPr lang="en-US" sz="2100" b="1" dirty="0"/>
          </a:p>
          <a:p>
            <a:pPr marL="0" indent="0">
              <a:buNone/>
            </a:pPr>
            <a:r>
              <a:rPr lang="en-US" sz="2100" dirty="0"/>
              <a:t>And you will </a:t>
            </a:r>
            <a:r>
              <a:rPr lang="en-US" sz="2100" i="1" dirty="0"/>
              <a:t>only put Smith </a:t>
            </a:r>
            <a:r>
              <a:rPr lang="en-US" sz="2100" dirty="0"/>
              <a:t>in your References list, because you have not consulted Jones.</a:t>
            </a:r>
          </a:p>
        </p:txBody>
      </p:sp>
    </p:spTree>
    <p:extLst>
      <p:ext uri="{BB962C8B-B14F-4D97-AF65-F5344CB8AC3E}">
        <p14:creationId xmlns:p14="http://schemas.microsoft.com/office/powerpoint/2010/main" val="2883399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What is “APA” anyway?</a:t>
            </a:r>
          </a:p>
        </p:txBody>
      </p:sp>
      <p:sp>
        <p:nvSpPr>
          <p:cNvPr id="3" name="Content Placeholder 2"/>
          <p:cNvSpPr>
            <a:spLocks noGrp="1"/>
          </p:cNvSpPr>
          <p:nvPr>
            <p:ph idx="1"/>
          </p:nvPr>
        </p:nvSpPr>
        <p:spPr>
          <a:xfrm>
            <a:off x="628650" y="2438400"/>
            <a:ext cx="7886700" cy="3738562"/>
          </a:xfrm>
        </p:spPr>
        <p:txBody>
          <a:bodyPr>
            <a:normAutofit/>
          </a:bodyPr>
          <a:lstStyle/>
          <a:p>
            <a:r>
              <a:rPr lang="en-US" sz="2300" dirty="0"/>
              <a:t>It stands for The American Psychological Association.</a:t>
            </a:r>
          </a:p>
          <a:p>
            <a:endParaRPr lang="en-US" sz="2300" dirty="0"/>
          </a:p>
          <a:p>
            <a:r>
              <a:rPr lang="en-US" sz="2300" dirty="0"/>
              <a:t>They have established a widely used standard for the dissemination of knowledge in the sciences and social sciences.</a:t>
            </a:r>
          </a:p>
          <a:p>
            <a:endParaRPr lang="en-US" sz="2300" dirty="0"/>
          </a:p>
          <a:p>
            <a:r>
              <a:rPr lang="en-US" sz="2300" dirty="0"/>
              <a:t>If your department uses this standard, so should you.</a:t>
            </a:r>
          </a:p>
        </p:txBody>
      </p:sp>
    </p:spTree>
    <p:extLst>
      <p:ext uri="{BB962C8B-B14F-4D97-AF65-F5344CB8AC3E}">
        <p14:creationId xmlns:p14="http://schemas.microsoft.com/office/powerpoint/2010/main" val="2164637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b="1">
                <a:solidFill>
                  <a:srgbClr val="FFFFFF"/>
                </a:solidFill>
              </a:rPr>
              <a:t>How do we present our sources in our APA References page?</a:t>
            </a:r>
          </a:p>
        </p:txBody>
      </p:sp>
      <p:sp>
        <p:nvSpPr>
          <p:cNvPr id="3" name="Content Placeholder 2"/>
          <p:cNvSpPr>
            <a:spLocks noGrp="1"/>
          </p:cNvSpPr>
          <p:nvPr>
            <p:ph idx="1"/>
          </p:nvPr>
        </p:nvSpPr>
        <p:spPr>
          <a:xfrm>
            <a:off x="628650" y="2438400"/>
            <a:ext cx="7886700" cy="4267200"/>
          </a:xfrm>
        </p:spPr>
        <p:txBody>
          <a:bodyPr>
            <a:normAutofit/>
          </a:bodyPr>
          <a:lstStyle/>
          <a:p>
            <a:pPr marL="0" indent="0">
              <a:buNone/>
            </a:pPr>
            <a:r>
              <a:rPr lang="en-US" sz="1600" dirty="0"/>
              <a:t>Typically you will be using online journals, physical books, and documents on </a:t>
            </a:r>
            <a:r>
              <a:rPr lang="en-US" sz="1600" dirty="0" err="1"/>
              <a:t>organisations’</a:t>
            </a:r>
            <a:r>
              <a:rPr lang="en-US" sz="1600" dirty="0"/>
              <a:t> websites, so I will give you examples for each of these. Look up how to do more unusual sources (see final slide).</a:t>
            </a:r>
          </a:p>
          <a:p>
            <a:pPr marL="0" indent="0">
              <a:buNone/>
            </a:pPr>
            <a:r>
              <a:rPr lang="en-US" sz="1600" dirty="0"/>
              <a:t>But the general information is the same: </a:t>
            </a:r>
            <a:r>
              <a:rPr lang="en-US" sz="1600" b="1" dirty="0"/>
              <a:t>WHO</a:t>
            </a:r>
            <a:r>
              <a:rPr lang="en-US" sz="1600" dirty="0"/>
              <a:t> is responsible of the work (usually the author. If there is no author use the </a:t>
            </a:r>
            <a:r>
              <a:rPr lang="en-US" sz="1600" dirty="0" err="1"/>
              <a:t>organisation</a:t>
            </a:r>
            <a:r>
              <a:rPr lang="en-US" sz="1600" dirty="0"/>
              <a:t> as author if appropriate – United Nations, say – or a short version of the title if not. Whatever you use though, this should be what you list it under on your references page); </a:t>
            </a:r>
            <a:r>
              <a:rPr lang="en-US" sz="1600" b="1" dirty="0"/>
              <a:t>WHEN</a:t>
            </a:r>
            <a:r>
              <a:rPr lang="en-US" sz="1600" dirty="0"/>
              <a:t> was it written? Usually the year</a:t>
            </a:r>
            <a:r>
              <a:rPr lang="en-US" sz="1600" b="1" dirty="0"/>
              <a:t> </a:t>
            </a:r>
            <a:r>
              <a:rPr lang="en-US" sz="1600" dirty="0"/>
              <a:t>of publication: </a:t>
            </a:r>
            <a:r>
              <a:rPr lang="en-US" sz="1600" b="1" dirty="0"/>
              <a:t>WHAT </a:t>
            </a:r>
            <a:r>
              <a:rPr lang="en-US" sz="1600" dirty="0"/>
              <a:t>is it called? Usually the  title of the piece of writing; other publication data such as for a book; And for almost any electronic source, either a </a:t>
            </a:r>
            <a:r>
              <a:rPr lang="en-US" sz="1600" b="1" dirty="0"/>
              <a:t>Digital Object Identifier (DOI)</a:t>
            </a:r>
            <a:r>
              <a:rPr lang="en-US" sz="1600" dirty="0"/>
              <a:t>, or a </a:t>
            </a:r>
            <a:r>
              <a:rPr lang="en-US" sz="1600" b="1" dirty="0"/>
              <a:t>URL </a:t>
            </a:r>
            <a:r>
              <a:rPr lang="en-US" sz="1600" dirty="0"/>
              <a:t>if not</a:t>
            </a:r>
            <a:r>
              <a:rPr lang="en-US" sz="1600" b="1" dirty="0"/>
              <a:t>.</a:t>
            </a:r>
          </a:p>
          <a:p>
            <a:pPr marL="0" indent="0">
              <a:buNone/>
            </a:pPr>
            <a:r>
              <a:rPr lang="en-US" sz="1600" dirty="0"/>
              <a:t>Arrange in alphabetical order by author’s surname (or whatever is standing in for the author if there is no author given. Use a ”hanging indent” –Word will do it, use Word’s “Help” to find out how. Use “</a:t>
            </a:r>
            <a:r>
              <a:rPr lang="en-US" sz="1600" b="1" dirty="0"/>
              <a:t>References</a:t>
            </a:r>
            <a:r>
              <a:rPr lang="en-US" sz="1600" dirty="0"/>
              <a:t>” bolded and </a:t>
            </a:r>
            <a:r>
              <a:rPr lang="en-US" sz="1600" dirty="0" err="1"/>
              <a:t>centred</a:t>
            </a:r>
            <a:r>
              <a:rPr lang="en-US" sz="1600" dirty="0"/>
              <a:t> for the title of this page.</a:t>
            </a:r>
          </a:p>
        </p:txBody>
      </p:sp>
    </p:spTree>
    <p:extLst>
      <p:ext uri="{BB962C8B-B14F-4D97-AF65-F5344CB8AC3E}">
        <p14:creationId xmlns:p14="http://schemas.microsoft.com/office/powerpoint/2010/main" val="3336392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b="1" dirty="0">
                <a:solidFill>
                  <a:srgbClr val="FFFFFF"/>
                </a:solidFill>
              </a:rPr>
              <a:t>Reference for an article from an online journal</a:t>
            </a:r>
          </a:p>
        </p:txBody>
      </p:sp>
      <p:sp>
        <p:nvSpPr>
          <p:cNvPr id="3" name="Content Placeholder 2"/>
          <p:cNvSpPr>
            <a:spLocks noGrp="1"/>
          </p:cNvSpPr>
          <p:nvPr>
            <p:ph idx="1"/>
          </p:nvPr>
        </p:nvSpPr>
        <p:spPr>
          <a:xfrm>
            <a:off x="628650" y="2438400"/>
            <a:ext cx="7886700" cy="3738562"/>
          </a:xfrm>
        </p:spPr>
        <p:txBody>
          <a:bodyPr>
            <a:normAutofit fontScale="92500"/>
          </a:bodyPr>
          <a:lstStyle/>
          <a:p>
            <a:pPr marL="0" indent="0">
              <a:buNone/>
            </a:pPr>
            <a:r>
              <a:rPr lang="en-US" dirty="0"/>
              <a:t>Author surname, initials (date). Title of article. </a:t>
            </a:r>
            <a:r>
              <a:rPr lang="en-US" i="1" dirty="0"/>
              <a:t>Title of Journal, 	</a:t>
            </a:r>
            <a:r>
              <a:rPr lang="en-US" dirty="0"/>
              <a:t>(volume number) issue number, page-range. Link to Digital Object Identifier.</a:t>
            </a:r>
          </a:p>
          <a:p>
            <a:pPr marL="0" indent="0">
              <a:buNone/>
            </a:pPr>
            <a:endParaRPr lang="en-US" dirty="0"/>
          </a:p>
          <a:p>
            <a:pPr marL="324000" indent="-457200">
              <a:buNone/>
            </a:pPr>
            <a:r>
              <a:rPr lang="en-US" dirty="0" err="1"/>
              <a:t>Dikkers</a:t>
            </a:r>
            <a:r>
              <a:rPr lang="en-US" dirty="0"/>
              <a:t>, </a:t>
            </a:r>
            <a:r>
              <a:rPr lang="en-US"/>
              <a:t>S., </a:t>
            </a:r>
            <a:r>
              <a:rPr lang="en-US" dirty="0"/>
              <a:t>&amp; Squire, K. (2012). Amplifications of learning: use of mobile media devices among youth. </a:t>
            </a:r>
            <a:r>
              <a:rPr lang="en-US" i="1" dirty="0"/>
              <a:t>Convergence: The International Journal of Research into</a:t>
            </a:r>
            <a:r>
              <a:rPr lang="en-US" dirty="0"/>
              <a:t> </a:t>
            </a:r>
            <a:r>
              <a:rPr lang="en-US" i="1" dirty="0"/>
              <a:t>New Media Technologies</a:t>
            </a:r>
            <a:r>
              <a:rPr lang="en-US" dirty="0"/>
              <a:t> </a:t>
            </a:r>
            <a:r>
              <a:rPr lang="en-US" i="1" dirty="0"/>
              <a:t>18</a:t>
            </a:r>
            <a:r>
              <a:rPr lang="en-US" dirty="0"/>
              <a:t>(4), 445-464.			 </a:t>
            </a:r>
            <a:r>
              <a:rPr lang="en-CA" dirty="0">
                <a:hlinkClick r:id="rId2"/>
              </a:rPr>
              <a:t>https://doi.org/10.1177/1354856511429646</a:t>
            </a:r>
            <a:endParaRPr lang="en-US" dirty="0"/>
          </a:p>
          <a:p>
            <a:pPr marL="324000" indent="-457200">
              <a:buNone/>
            </a:pPr>
            <a:endParaRPr lang="en-US" dirty="0"/>
          </a:p>
          <a:p>
            <a:pPr marL="0" indent="0">
              <a:buNone/>
            </a:pPr>
            <a:r>
              <a:rPr lang="en-US" dirty="0"/>
              <a:t>If no DOI and you accessed it through an academic database, no need for a URL – treat as print. But if it was not accessed through a database, give the URL. Note: no need any more for the language “retrieved from.”</a:t>
            </a:r>
          </a:p>
          <a:p>
            <a:pPr marL="0" indent="0">
              <a:buNone/>
            </a:pPr>
            <a:r>
              <a:rPr lang="en-US" dirty="0"/>
              <a:t> </a:t>
            </a:r>
          </a:p>
          <a:p>
            <a:pPr marL="0" indent="0">
              <a:buNone/>
            </a:pPr>
            <a:endParaRPr lang="en-US" i="1" dirty="0"/>
          </a:p>
          <a:p>
            <a:endParaRPr lang="en-US" dirty="0"/>
          </a:p>
          <a:p>
            <a:endParaRPr lang="en-US" dirty="0"/>
          </a:p>
        </p:txBody>
      </p:sp>
    </p:spTree>
    <p:extLst>
      <p:ext uri="{BB962C8B-B14F-4D97-AF65-F5344CB8AC3E}">
        <p14:creationId xmlns:p14="http://schemas.microsoft.com/office/powerpoint/2010/main" val="4174676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b="1" dirty="0">
                <a:solidFill>
                  <a:srgbClr val="FFFFFF"/>
                </a:solidFill>
              </a:rPr>
              <a:t>Reference for a book</a:t>
            </a:r>
          </a:p>
        </p:txBody>
      </p:sp>
      <p:sp>
        <p:nvSpPr>
          <p:cNvPr id="3" name="Content Placeholder 2"/>
          <p:cNvSpPr>
            <a:spLocks noGrp="1"/>
          </p:cNvSpPr>
          <p:nvPr>
            <p:ph idx="1"/>
          </p:nvPr>
        </p:nvSpPr>
        <p:spPr>
          <a:xfrm>
            <a:off x="628650" y="2438400"/>
            <a:ext cx="7886700" cy="3738562"/>
          </a:xfrm>
        </p:spPr>
        <p:txBody>
          <a:bodyPr>
            <a:normAutofit/>
          </a:bodyPr>
          <a:lstStyle/>
          <a:p>
            <a:r>
              <a:rPr lang="en-US" sz="2300" dirty="0"/>
              <a:t>Physical book, </a:t>
            </a:r>
            <a:r>
              <a:rPr lang="en-US" sz="2300" i="1" dirty="0"/>
              <a:t>or</a:t>
            </a:r>
            <a:r>
              <a:rPr lang="en-US" sz="2300" dirty="0"/>
              <a:t> </a:t>
            </a:r>
            <a:r>
              <a:rPr lang="en-US" sz="2300" dirty="0" err="1"/>
              <a:t>ebook</a:t>
            </a:r>
            <a:r>
              <a:rPr lang="en-US" sz="2300" dirty="0"/>
              <a:t> from academic database </a:t>
            </a:r>
            <a:r>
              <a:rPr lang="en-US" sz="2300" u="sng" dirty="0"/>
              <a:t>without </a:t>
            </a:r>
            <a:r>
              <a:rPr lang="en-US" sz="2300" dirty="0"/>
              <a:t>a DOI</a:t>
            </a:r>
          </a:p>
          <a:p>
            <a:r>
              <a:rPr lang="en-US" sz="2300" dirty="0"/>
              <a:t>Author surname, initials. (date). </a:t>
            </a:r>
            <a:r>
              <a:rPr lang="en-US" sz="2300" i="1" dirty="0"/>
              <a:t>Title of Work. </a:t>
            </a:r>
            <a:r>
              <a:rPr lang="en-US" sz="2300" dirty="0"/>
              <a:t>Publisher.</a:t>
            </a:r>
          </a:p>
          <a:p>
            <a:pPr marL="0" indent="0">
              <a:buNone/>
            </a:pPr>
            <a:endParaRPr lang="en-US" sz="2300" dirty="0"/>
          </a:p>
          <a:p>
            <a:pPr marL="360000" indent="-457200">
              <a:buNone/>
            </a:pPr>
            <a:r>
              <a:rPr lang="en-US" sz="2300" dirty="0"/>
              <a:t>Bergmann, J.,&amp; </a:t>
            </a:r>
            <a:r>
              <a:rPr lang="en-US" sz="2300" dirty="0" err="1"/>
              <a:t>Sams</a:t>
            </a:r>
            <a:r>
              <a:rPr lang="en-US" sz="2300" dirty="0"/>
              <a:t>, A. (2012). </a:t>
            </a:r>
            <a:r>
              <a:rPr lang="en-US" sz="2300" i="1" dirty="0"/>
              <a:t>Flip your classroom: reach every student in every class every day. </a:t>
            </a:r>
            <a:r>
              <a:rPr lang="en-US" sz="2300" dirty="0"/>
              <a:t>ASCD.</a:t>
            </a:r>
          </a:p>
          <a:p>
            <a:pPr marL="0" indent="0">
              <a:buNone/>
            </a:pPr>
            <a:endParaRPr lang="en-US" sz="2300" dirty="0"/>
          </a:p>
          <a:p>
            <a:pPr marL="0" indent="0">
              <a:buNone/>
            </a:pPr>
            <a:r>
              <a:rPr lang="en-US" sz="2300" dirty="0"/>
              <a:t>If the book has a DOI, add it at the end as a link. If the </a:t>
            </a:r>
            <a:r>
              <a:rPr lang="en-US" sz="2300" dirty="0" err="1"/>
              <a:t>ebook</a:t>
            </a:r>
            <a:r>
              <a:rPr lang="en-US" sz="2300" dirty="0"/>
              <a:t> came from a non-academic database, give its URL. In both cases stat with http:// or https://</a:t>
            </a:r>
          </a:p>
          <a:p>
            <a:endParaRPr lang="en-US" sz="2300" dirty="0"/>
          </a:p>
        </p:txBody>
      </p:sp>
    </p:spTree>
    <p:extLst>
      <p:ext uri="{BB962C8B-B14F-4D97-AF65-F5344CB8AC3E}">
        <p14:creationId xmlns:p14="http://schemas.microsoft.com/office/powerpoint/2010/main" val="4134292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b="1">
                <a:solidFill>
                  <a:srgbClr val="FFFFFF"/>
                </a:solidFill>
              </a:rPr>
              <a:t>Reference for an organisational website (No author)</a:t>
            </a:r>
          </a:p>
        </p:txBody>
      </p:sp>
      <p:sp>
        <p:nvSpPr>
          <p:cNvPr id="3" name="Content Placeholder 2"/>
          <p:cNvSpPr>
            <a:spLocks noGrp="1"/>
          </p:cNvSpPr>
          <p:nvPr>
            <p:ph idx="1"/>
          </p:nvPr>
        </p:nvSpPr>
        <p:spPr>
          <a:xfrm>
            <a:off x="628650" y="2055813"/>
            <a:ext cx="7886700" cy="4437062"/>
          </a:xfrm>
        </p:spPr>
        <p:txBody>
          <a:bodyPr>
            <a:normAutofit lnSpcReduction="10000"/>
          </a:bodyPr>
          <a:lstStyle/>
          <a:p>
            <a:pPr marL="0" indent="0">
              <a:buNone/>
            </a:pPr>
            <a:r>
              <a:rPr lang="en-US" sz="2300" dirty="0"/>
              <a:t>Use the </a:t>
            </a:r>
            <a:r>
              <a:rPr lang="en-US" sz="2300" dirty="0" err="1"/>
              <a:t>organisation</a:t>
            </a:r>
            <a:r>
              <a:rPr lang="en-US" sz="2300" dirty="0"/>
              <a:t> in place of the author (if there is no author AND no obvious </a:t>
            </a:r>
            <a:r>
              <a:rPr lang="en-US" sz="2300" dirty="0" err="1"/>
              <a:t>organisation</a:t>
            </a:r>
            <a:r>
              <a:rPr lang="en-US" sz="2300" dirty="0"/>
              <a:t> responsible, use a short form of the title in the in-text citation and list under title in the references. But when you know so little, consider on what basis you are using it). If you  haven’t used the website name as the author, give it after the title.</a:t>
            </a:r>
          </a:p>
          <a:p>
            <a:pPr marL="360000" indent="-457200">
              <a:buNone/>
            </a:pPr>
            <a:r>
              <a:rPr lang="en-US" sz="2300" dirty="0"/>
              <a:t>British Columbia Ministry of Education. (1996) </a:t>
            </a:r>
            <a:r>
              <a:rPr lang="en-US" sz="2300" i="1" dirty="0"/>
              <a:t>Information technology k to 7. </a:t>
            </a:r>
            <a:r>
              <a:rPr lang="en-US" sz="2300" dirty="0">
                <a:hlinkClick r:id="rId2"/>
              </a:rPr>
              <a:t>http://www.bced.gov.bc.ca/irp/resdocs/itk7.pdf</a:t>
            </a:r>
            <a:endParaRPr lang="en-US" sz="2300" dirty="0"/>
          </a:p>
          <a:p>
            <a:pPr marL="360000" indent="-457200">
              <a:buNone/>
            </a:pPr>
            <a:r>
              <a:rPr lang="en-US" sz="2300" dirty="0"/>
              <a:t>Let’s imagine it did have an author: John Smith.</a:t>
            </a:r>
          </a:p>
          <a:p>
            <a:pPr marL="360000" indent="-457200">
              <a:buNone/>
            </a:pPr>
            <a:r>
              <a:rPr lang="en-US" sz="2300" dirty="0"/>
              <a:t>Smith, J. (1996)</a:t>
            </a:r>
            <a:r>
              <a:rPr lang="en-US" sz="2300" i="1" dirty="0"/>
              <a:t> Information technology k to 7. </a:t>
            </a:r>
            <a:r>
              <a:rPr lang="en-US" sz="2300" dirty="0"/>
              <a:t>British Columbia Ministry of Education. </a:t>
            </a:r>
            <a:r>
              <a:rPr lang="en-US" sz="2300" dirty="0">
                <a:hlinkClick r:id="rId2"/>
              </a:rPr>
              <a:t>http://www.bced.gov.bc.ca/irp/resdocs/itk7.pdf</a:t>
            </a:r>
            <a:endParaRPr lang="en-US" sz="2300" dirty="0"/>
          </a:p>
        </p:txBody>
      </p:sp>
    </p:spTree>
    <p:extLst>
      <p:ext uri="{BB962C8B-B14F-4D97-AF65-F5344CB8AC3E}">
        <p14:creationId xmlns:p14="http://schemas.microsoft.com/office/powerpoint/2010/main" val="3017699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The References page</a:t>
            </a:r>
          </a:p>
        </p:txBody>
      </p:sp>
      <p:sp>
        <p:nvSpPr>
          <p:cNvPr id="3" name="Content Placeholder 2"/>
          <p:cNvSpPr>
            <a:spLocks noGrp="1"/>
          </p:cNvSpPr>
          <p:nvPr>
            <p:ph idx="1"/>
          </p:nvPr>
        </p:nvSpPr>
        <p:spPr>
          <a:xfrm>
            <a:off x="628650" y="2438400"/>
            <a:ext cx="7886700" cy="3738562"/>
          </a:xfrm>
        </p:spPr>
        <p:txBody>
          <a:bodyPr>
            <a:normAutofit/>
          </a:bodyPr>
          <a:lstStyle/>
          <a:p>
            <a:pPr marL="0" indent="0" algn="ctr">
              <a:buNone/>
            </a:pPr>
            <a:r>
              <a:rPr lang="en-US" sz="1800" b="1" dirty="0"/>
              <a:t>References</a:t>
            </a:r>
          </a:p>
          <a:p>
            <a:pPr marL="360000" indent="-457200">
              <a:lnSpc>
                <a:spcPct val="110000"/>
              </a:lnSpc>
              <a:spcBef>
                <a:spcPts val="0"/>
              </a:spcBef>
              <a:buNone/>
            </a:pPr>
            <a:r>
              <a:rPr lang="en-US" sz="1800" dirty="0"/>
              <a:t>Bergmann, J., &amp; </a:t>
            </a:r>
            <a:r>
              <a:rPr lang="en-US" sz="1800" dirty="0" err="1"/>
              <a:t>Sams</a:t>
            </a:r>
            <a:r>
              <a:rPr lang="en-US" sz="1800" dirty="0"/>
              <a:t>, A. (2012). </a:t>
            </a:r>
            <a:r>
              <a:rPr lang="en-US" sz="1800" i="1" dirty="0"/>
              <a:t>Flip your classroom: reach every student in every class every day. </a:t>
            </a:r>
            <a:r>
              <a:rPr lang="en-US" sz="1800" dirty="0"/>
              <a:t>ASCD.</a:t>
            </a:r>
          </a:p>
          <a:p>
            <a:pPr marL="360000" indent="-457200">
              <a:lnSpc>
                <a:spcPct val="110000"/>
              </a:lnSpc>
              <a:spcBef>
                <a:spcPts val="0"/>
              </a:spcBef>
              <a:buNone/>
            </a:pPr>
            <a:r>
              <a:rPr lang="en-US" sz="1800" dirty="0"/>
              <a:t>British Columbia Ministry of Education. (1996) </a:t>
            </a:r>
            <a:r>
              <a:rPr lang="en-US" sz="1800" i="1" dirty="0"/>
              <a:t>Information technology k to 7. </a:t>
            </a:r>
            <a:r>
              <a:rPr lang="en-US" sz="1800" dirty="0">
                <a:hlinkClick r:id="rId2"/>
              </a:rPr>
              <a:t>http://www.bced.gov.bc.ca/irp/resdocs/itk7.pdf</a:t>
            </a:r>
            <a:endParaRPr lang="en-US" sz="1800" dirty="0"/>
          </a:p>
          <a:p>
            <a:pPr marL="360000" indent="-457200">
              <a:lnSpc>
                <a:spcPct val="110000"/>
              </a:lnSpc>
              <a:spcBef>
                <a:spcPts val="0"/>
              </a:spcBef>
              <a:buNone/>
            </a:pPr>
            <a:r>
              <a:rPr lang="en-US" sz="1800" dirty="0" err="1"/>
              <a:t>Dikkers</a:t>
            </a:r>
            <a:r>
              <a:rPr lang="en-US" sz="1800" dirty="0"/>
              <a:t>, S., &amp; Squire, K. (2012). Amplifications of learning: use of mobile media devices among youth. </a:t>
            </a:r>
            <a:r>
              <a:rPr lang="en-US" sz="1800" i="1" dirty="0"/>
              <a:t>Convergence: The International Journal of Research into</a:t>
            </a:r>
            <a:r>
              <a:rPr lang="en-US" sz="1800" dirty="0"/>
              <a:t> </a:t>
            </a:r>
            <a:r>
              <a:rPr lang="en-US" sz="1800" i="1" dirty="0"/>
              <a:t>New Media Technologies</a:t>
            </a:r>
            <a:r>
              <a:rPr lang="en-US" sz="1800" dirty="0"/>
              <a:t> </a:t>
            </a:r>
            <a:r>
              <a:rPr lang="en-US" sz="1800" i="1" dirty="0"/>
              <a:t>18</a:t>
            </a:r>
            <a:r>
              <a:rPr lang="en-US" sz="1800" dirty="0"/>
              <a:t>(4), 445-464.			 </a:t>
            </a:r>
            <a:r>
              <a:rPr lang="en-CA" sz="1800" dirty="0">
                <a:hlinkClick r:id="rId3"/>
              </a:rPr>
              <a:t>https://doi.org/10.1177/1354856511429646</a:t>
            </a:r>
            <a:endParaRPr lang="en-US" sz="1800" dirty="0"/>
          </a:p>
          <a:p>
            <a:pPr marL="360000" indent="-457200">
              <a:lnSpc>
                <a:spcPct val="110000"/>
              </a:lnSpc>
              <a:spcBef>
                <a:spcPts val="0"/>
              </a:spcBef>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941129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144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0"/>
            <a:ext cx="7086600" cy="4006850"/>
          </a:xfrm>
          <a:solidFill>
            <a:schemeClr val="accent5"/>
          </a:solidFill>
        </p:spPr>
        <p:txBody>
          <a:bodyPr>
            <a:normAutofit/>
          </a:bodyPr>
          <a:lstStyle/>
          <a:p>
            <a:r>
              <a:rPr lang="en-US" sz="7000" dirty="0">
                <a:solidFill>
                  <a:srgbClr val="FFFFFF"/>
                </a:solidFill>
              </a:rPr>
              <a:t>Need more info?</a:t>
            </a:r>
          </a:p>
        </p:txBody>
      </p:sp>
      <p:sp>
        <p:nvSpPr>
          <p:cNvPr id="3" name="Subtitle 2"/>
          <p:cNvSpPr>
            <a:spLocks noGrp="1"/>
          </p:cNvSpPr>
          <p:nvPr>
            <p:ph type="subTitle" idx="1"/>
          </p:nvPr>
        </p:nvSpPr>
        <p:spPr>
          <a:xfrm>
            <a:off x="628650" y="4114800"/>
            <a:ext cx="7886700" cy="2514600"/>
          </a:xfrm>
        </p:spPr>
        <p:txBody>
          <a:bodyPr>
            <a:normAutofit fontScale="77500" lnSpcReduction="20000"/>
          </a:bodyPr>
          <a:lstStyle/>
          <a:p>
            <a:r>
              <a:rPr lang="en-US" sz="2800" dirty="0"/>
              <a:t>Info for this presentation came from </a:t>
            </a:r>
            <a:r>
              <a:rPr lang="en-US" sz="2800" i="1" dirty="0"/>
              <a:t>The Publication Manual of the American Psychological Association</a:t>
            </a:r>
            <a:r>
              <a:rPr lang="en-US" sz="2800" dirty="0"/>
              <a:t>, Seventh Edition. </a:t>
            </a:r>
          </a:p>
          <a:p>
            <a:r>
              <a:rPr lang="en-US" sz="2800" dirty="0"/>
              <a:t>You could try The OWL at Purdue </a:t>
            </a:r>
          </a:p>
          <a:p>
            <a:r>
              <a:rPr lang="en-US" sz="2800" dirty="0">
                <a:hlinkClick r:id="rId2"/>
              </a:rPr>
              <a:t>https://owl.purdue.edu/owl/research_and_citation/apa_style/apa_style_introduction.html</a:t>
            </a:r>
            <a:endParaRPr lang="en-US" sz="2800" dirty="0"/>
          </a:p>
          <a:p>
            <a:r>
              <a:rPr lang="en-US" sz="2800" dirty="0"/>
              <a:t>Or, why not ask APA themselves?</a:t>
            </a:r>
          </a:p>
          <a:p>
            <a:r>
              <a:rPr lang="en-US" sz="2800" dirty="0">
                <a:hlinkClick r:id="rId3"/>
              </a:rPr>
              <a:t>https://apastyle.apa.org</a:t>
            </a:r>
            <a:endParaRPr lang="en-US" sz="2800" dirty="0"/>
          </a:p>
          <a:p>
            <a:r>
              <a:rPr lang="en-US" sz="2800" dirty="0"/>
              <a:t>Try the style guidelines, and the APA editors’ blog is useful too.</a:t>
            </a:r>
          </a:p>
          <a:p>
            <a:endParaRPr lang="en-US" sz="2800" dirty="0"/>
          </a:p>
          <a:p>
            <a:endParaRPr lang="en-US" sz="2800" dirty="0"/>
          </a:p>
          <a:p>
            <a:endParaRPr lang="en-US" sz="2800" dirty="0"/>
          </a:p>
        </p:txBody>
      </p:sp>
    </p:spTree>
    <p:extLst>
      <p:ext uri="{BB962C8B-B14F-4D97-AF65-F5344CB8AC3E}">
        <p14:creationId xmlns:p14="http://schemas.microsoft.com/office/powerpoint/2010/main" val="61218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Basic layout of your paper</a:t>
            </a:r>
          </a:p>
        </p:txBody>
      </p:sp>
      <p:sp>
        <p:nvSpPr>
          <p:cNvPr id="3" name="Content Placeholder 2"/>
          <p:cNvSpPr>
            <a:spLocks noGrp="1"/>
          </p:cNvSpPr>
          <p:nvPr>
            <p:ph idx="1"/>
          </p:nvPr>
        </p:nvSpPr>
        <p:spPr>
          <a:xfrm>
            <a:off x="628650" y="2438400"/>
            <a:ext cx="7886700" cy="3738562"/>
          </a:xfrm>
        </p:spPr>
        <p:txBody>
          <a:bodyPr>
            <a:normAutofit/>
          </a:bodyPr>
          <a:lstStyle/>
          <a:p>
            <a:r>
              <a:rPr lang="en-US" sz="1800" dirty="0"/>
              <a:t>Use standard white 8.5 by 11 paper</a:t>
            </a:r>
          </a:p>
          <a:p>
            <a:r>
              <a:rPr lang="en-US" sz="1800" dirty="0"/>
              <a:t>Use I inch margins all around</a:t>
            </a:r>
          </a:p>
          <a:p>
            <a:r>
              <a:rPr lang="en-US" sz="1800" dirty="0"/>
              <a:t>Use 12 point Times New Roman font</a:t>
            </a:r>
          </a:p>
          <a:p>
            <a:r>
              <a:rPr lang="en-US" sz="1800" dirty="0"/>
              <a:t>Use double-spacing</a:t>
            </a:r>
          </a:p>
          <a:p>
            <a:r>
              <a:rPr lang="en-US" sz="1800" dirty="0"/>
              <a:t>Indent paragraphs by 0.5,” or one ‘Tab’-- i.e. one click of your ‘Tab’ key (APA says your word processor’s standard settings “are acceptable”). Don’t leave a gap between paragraphs.</a:t>
            </a:r>
          </a:p>
          <a:p>
            <a:pPr marL="0" indent="0">
              <a:buNone/>
            </a:pPr>
            <a:r>
              <a:rPr lang="en-US" sz="1800" dirty="0"/>
              <a:t>Tip: Use the APA report template in </a:t>
            </a:r>
            <a:r>
              <a:rPr lang="en-US" sz="1800" i="1" dirty="0"/>
              <a:t>Word. </a:t>
            </a:r>
            <a:r>
              <a:rPr lang="en-US" sz="1800" dirty="0"/>
              <a:t>Look at the pull-down menus at the top. Click on ‘File’. Then Click on ‘New’ or ‘New from templates’ depending on your version. Scroll down the templates to find it.</a:t>
            </a:r>
            <a:endParaRPr lang="en-US" sz="1800" i="1" dirty="0"/>
          </a:p>
        </p:txBody>
      </p:sp>
    </p:spTree>
    <p:extLst>
      <p:ext uri="{BB962C8B-B14F-4D97-AF65-F5344CB8AC3E}">
        <p14:creationId xmlns:p14="http://schemas.microsoft.com/office/powerpoint/2010/main" val="402425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dirty="0">
                <a:solidFill>
                  <a:srgbClr val="FFFFFF"/>
                </a:solidFill>
              </a:rPr>
              <a:t>Levels of heading</a:t>
            </a:r>
          </a:p>
        </p:txBody>
      </p:sp>
      <p:sp>
        <p:nvSpPr>
          <p:cNvPr id="3" name="Content Placeholder 2"/>
          <p:cNvSpPr>
            <a:spLocks noGrp="1"/>
          </p:cNvSpPr>
          <p:nvPr>
            <p:ph idx="1"/>
          </p:nvPr>
        </p:nvSpPr>
        <p:spPr>
          <a:xfrm>
            <a:off x="920097" y="1911351"/>
            <a:ext cx="7183710" cy="4696728"/>
          </a:xfrm>
        </p:spPr>
        <p:txBody>
          <a:bodyPr>
            <a:normAutofit/>
          </a:bodyPr>
          <a:lstStyle/>
          <a:p>
            <a:r>
              <a:rPr lang="en-US" sz="1800" dirty="0"/>
              <a:t>You can use sub-headings to organize your paper in APA according to the pattern below (OWL at Purdue, 2020).</a:t>
            </a:r>
          </a:p>
          <a:p>
            <a:endParaRPr lang="en-US" sz="1800" dirty="0"/>
          </a:p>
        </p:txBody>
      </p:sp>
      <p:graphicFrame>
        <p:nvGraphicFramePr>
          <p:cNvPr id="4" name="Table 3">
            <a:extLst>
              <a:ext uri="{FF2B5EF4-FFF2-40B4-BE49-F238E27FC236}">
                <a16:creationId xmlns:a16="http://schemas.microsoft.com/office/drawing/2014/main" id="{D83447BB-2A5E-0048-8F99-9C9A03A7C0AC}"/>
              </a:ext>
            </a:extLst>
          </p:cNvPr>
          <p:cNvGraphicFramePr>
            <a:graphicFrameLocks noGrp="1"/>
          </p:cNvGraphicFramePr>
          <p:nvPr>
            <p:extLst>
              <p:ext uri="{D42A27DB-BD31-4B8C-83A1-F6EECF244321}">
                <p14:modId xmlns:p14="http://schemas.microsoft.com/office/powerpoint/2010/main" val="1307022009"/>
              </p:ext>
            </p:extLst>
          </p:nvPr>
        </p:nvGraphicFramePr>
        <p:xfrm>
          <a:off x="899592" y="2564904"/>
          <a:ext cx="6552728" cy="4297680"/>
        </p:xfrm>
        <a:graphic>
          <a:graphicData uri="http://schemas.openxmlformats.org/drawingml/2006/table">
            <a:tbl>
              <a:tblPr/>
              <a:tblGrid>
                <a:gridCol w="3276364">
                  <a:extLst>
                    <a:ext uri="{9D8B030D-6E8A-4147-A177-3AD203B41FA5}">
                      <a16:colId xmlns:a16="http://schemas.microsoft.com/office/drawing/2014/main" val="1490993906"/>
                    </a:ext>
                  </a:extLst>
                </a:gridCol>
                <a:gridCol w="3276364">
                  <a:extLst>
                    <a:ext uri="{9D8B030D-6E8A-4147-A177-3AD203B41FA5}">
                      <a16:colId xmlns:a16="http://schemas.microsoft.com/office/drawing/2014/main" val="1365679510"/>
                    </a:ext>
                  </a:extLst>
                </a:gridCol>
              </a:tblGrid>
              <a:tr h="311845">
                <a:tc gridSpan="2">
                  <a:txBody>
                    <a:bodyPr/>
                    <a:lstStyle/>
                    <a:p>
                      <a:pPr algn="l"/>
                      <a:endParaRPr lang="en-CA" dirty="0">
                        <a:effectLst/>
                      </a:endParaRP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hMerge="1">
                  <a:txBody>
                    <a:bodyPr/>
                    <a:lstStyle/>
                    <a:p>
                      <a:endParaRPr lang="en-US"/>
                    </a:p>
                  </a:txBody>
                  <a:tcPr/>
                </a:tc>
                <a:extLst>
                  <a:ext uri="{0D108BD9-81ED-4DB2-BD59-A6C34878D82A}">
                    <a16:rowId xmlns:a16="http://schemas.microsoft.com/office/drawing/2014/main" val="625209527"/>
                  </a:ext>
                </a:extLst>
              </a:tr>
              <a:tr h="311845">
                <a:tc>
                  <a:txBody>
                    <a:bodyPr/>
                    <a:lstStyle/>
                    <a:p>
                      <a:pPr algn="l"/>
                      <a:r>
                        <a:rPr lang="en-CA">
                          <a:effectLst/>
                        </a:rPr>
                        <a:t>Level</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a:r>
                        <a:rPr lang="en-CA">
                          <a:effectLst/>
                        </a:rPr>
                        <a:t>Format</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78618322"/>
                  </a:ext>
                </a:extLst>
              </a:tr>
              <a:tr h="512317">
                <a:tc>
                  <a:txBody>
                    <a:bodyPr/>
                    <a:lstStyle/>
                    <a:p>
                      <a:pPr algn="l"/>
                      <a:r>
                        <a:rPr lang="en-CA">
                          <a:effectLst/>
                        </a:rPr>
                        <a:t>1</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ctr"/>
                      <a:r>
                        <a:rPr lang="en-CA" b="1">
                          <a:effectLst/>
                        </a:rPr>
                        <a:t>Centered, Boldface, Title Case Heading</a:t>
                      </a:r>
                      <a:endParaRPr lang="en-CA">
                        <a:effectLst/>
                      </a:endParaRPr>
                    </a:p>
                    <a:p>
                      <a:pPr algn="l"/>
                      <a:r>
                        <a:rPr lang="en-CA">
                          <a:effectLst/>
                        </a:rPr>
                        <a:t>     Text starts a new paragraph.</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2710325995"/>
                  </a:ext>
                </a:extLst>
              </a:tr>
              <a:tr h="512317">
                <a:tc>
                  <a:txBody>
                    <a:bodyPr/>
                    <a:lstStyle/>
                    <a:p>
                      <a:pPr algn="l"/>
                      <a:r>
                        <a:rPr lang="en-CA" dirty="0">
                          <a:effectLst/>
                        </a:rPr>
                        <a:t>2</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a:r>
                        <a:rPr lang="en-CA" b="1">
                          <a:effectLst/>
                        </a:rPr>
                        <a:t>Flush left, Boldface, Title Case Heading</a:t>
                      </a:r>
                      <a:endParaRPr lang="en-CA">
                        <a:effectLst/>
                      </a:endParaRPr>
                    </a:p>
                    <a:p>
                      <a:pPr algn="l"/>
                      <a:r>
                        <a:rPr lang="en-CA" b="1">
                          <a:effectLst/>
                        </a:rPr>
                        <a:t>     </a:t>
                      </a:r>
                      <a:r>
                        <a:rPr lang="en-CA">
                          <a:effectLst/>
                        </a:rPr>
                        <a:t>Text starts a new paragraph.</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77378030"/>
                  </a:ext>
                </a:extLst>
              </a:tr>
              <a:tr h="712789">
                <a:tc>
                  <a:txBody>
                    <a:bodyPr/>
                    <a:lstStyle/>
                    <a:p>
                      <a:pPr algn="l"/>
                      <a:r>
                        <a:rPr lang="en-CA">
                          <a:effectLst/>
                        </a:rPr>
                        <a:t>3</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a:r>
                        <a:rPr lang="en-CA" b="1" i="1">
                          <a:effectLst/>
                        </a:rPr>
                        <a:t>Flush Left, Boldface Italic, Title Case Heading</a:t>
                      </a:r>
                      <a:endParaRPr lang="en-CA">
                        <a:effectLst/>
                      </a:endParaRPr>
                    </a:p>
                    <a:p>
                      <a:pPr algn="l"/>
                      <a:r>
                        <a:rPr lang="en-CA">
                          <a:effectLst/>
                        </a:rPr>
                        <a:t>     Text starts a new paragraph.</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1013042752"/>
                  </a:ext>
                </a:extLst>
              </a:tr>
              <a:tr h="913261">
                <a:tc>
                  <a:txBody>
                    <a:bodyPr/>
                    <a:lstStyle/>
                    <a:p>
                      <a:pPr algn="l"/>
                      <a:r>
                        <a:rPr lang="en-CA">
                          <a:effectLst/>
                        </a:rPr>
                        <a:t>4</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a:r>
                        <a:rPr lang="en-CA">
                          <a:effectLst/>
                        </a:rPr>
                        <a:t>     </a:t>
                      </a:r>
                      <a:r>
                        <a:rPr lang="en-CA" b="1">
                          <a:effectLst/>
                        </a:rPr>
                        <a:t>Indented, Boldface Title Case Heading Ending With a Period. </a:t>
                      </a:r>
                      <a:r>
                        <a:rPr lang="en-CA">
                          <a:effectLst/>
                        </a:rPr>
                        <a:t>Paragraph text continues on the same line as the same paragraph.</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07673055"/>
                  </a:ext>
                </a:extLst>
              </a:tr>
              <a:tr h="913261">
                <a:tc>
                  <a:txBody>
                    <a:bodyPr/>
                    <a:lstStyle/>
                    <a:p>
                      <a:pPr algn="l"/>
                      <a:r>
                        <a:rPr lang="en-CA" dirty="0">
                          <a:effectLst/>
                        </a:rPr>
                        <a:t>5</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a:r>
                        <a:rPr lang="en-CA" dirty="0">
                          <a:effectLst/>
                        </a:rPr>
                        <a:t>     </a:t>
                      </a:r>
                      <a:r>
                        <a:rPr lang="en-CA" b="1" i="1" dirty="0">
                          <a:effectLst/>
                        </a:rPr>
                        <a:t>Indented, Boldface Italic, Title Case Heading Ending With a Period.</a:t>
                      </a:r>
                      <a:r>
                        <a:rPr lang="en-CA" dirty="0">
                          <a:effectLst/>
                        </a:rPr>
                        <a:t> Paragraph text continues on the same line as the same paragraph.</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73389543"/>
                  </a:ext>
                </a:extLst>
              </a:tr>
            </a:tbl>
          </a:graphicData>
        </a:graphic>
      </p:graphicFrame>
    </p:spTree>
    <p:extLst>
      <p:ext uri="{BB962C8B-B14F-4D97-AF65-F5344CB8AC3E}">
        <p14:creationId xmlns:p14="http://schemas.microsoft.com/office/powerpoint/2010/main" val="274089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188641"/>
            <a:ext cx="7886700" cy="1502048"/>
          </a:xfrm>
        </p:spPr>
        <p:txBody>
          <a:bodyPr>
            <a:normAutofit fontScale="90000"/>
          </a:bodyPr>
          <a:lstStyle/>
          <a:p>
            <a:r>
              <a:rPr lang="en-US" sz="4000" dirty="0">
                <a:solidFill>
                  <a:srgbClr val="FFFFFF"/>
                </a:solidFill>
              </a:rPr>
              <a:t>The parts of your APA paper:</a:t>
            </a:r>
            <a:br>
              <a:rPr lang="en-US" sz="4000" dirty="0">
                <a:solidFill>
                  <a:srgbClr val="FFFFFF"/>
                </a:solidFill>
              </a:rPr>
            </a:br>
            <a:r>
              <a:rPr lang="en-US" sz="4000" b="1" dirty="0">
                <a:solidFill>
                  <a:schemeClr val="bg1"/>
                </a:solidFill>
              </a:rPr>
              <a:t>Title Page</a:t>
            </a:r>
            <a:br>
              <a:rPr lang="en-US" sz="4000" b="1" dirty="0"/>
            </a:br>
            <a:endParaRPr lang="en-US" sz="4000" dirty="0">
              <a:solidFill>
                <a:srgbClr val="FFFFFF"/>
              </a:solidFill>
            </a:endParaRPr>
          </a:p>
        </p:txBody>
      </p:sp>
      <p:sp>
        <p:nvSpPr>
          <p:cNvPr id="3" name="Content Placeholder 2"/>
          <p:cNvSpPr>
            <a:spLocks noGrp="1"/>
          </p:cNvSpPr>
          <p:nvPr>
            <p:ph idx="1"/>
          </p:nvPr>
        </p:nvSpPr>
        <p:spPr>
          <a:xfrm>
            <a:off x="628650" y="2055813"/>
            <a:ext cx="7886700" cy="4121149"/>
          </a:xfrm>
        </p:spPr>
        <p:txBody>
          <a:bodyPr>
            <a:normAutofit fontScale="92500"/>
          </a:bodyPr>
          <a:lstStyle/>
          <a:p>
            <a:pPr marL="0" indent="0">
              <a:buNone/>
            </a:pPr>
            <a:r>
              <a:rPr lang="en-US" sz="2300" b="1" dirty="0"/>
              <a:t>Header: </a:t>
            </a:r>
          </a:p>
          <a:p>
            <a:pPr marL="0" indent="0">
              <a:buNone/>
            </a:pPr>
            <a:r>
              <a:rPr lang="en-US" sz="2300" dirty="0"/>
              <a:t>APA 7</a:t>
            </a:r>
            <a:r>
              <a:rPr lang="en-US" sz="2300" baseline="30000" dirty="0"/>
              <a:t>th</a:t>
            </a:r>
            <a:r>
              <a:rPr lang="en-US" sz="2300" dirty="0"/>
              <a:t> Edition </a:t>
            </a:r>
            <a:r>
              <a:rPr lang="en-US" sz="2300" u="sng" dirty="0"/>
              <a:t>no longer requires </a:t>
            </a:r>
            <a:r>
              <a:rPr lang="en-US" sz="2300" dirty="0"/>
              <a:t>a running head for student papers. </a:t>
            </a:r>
          </a:p>
          <a:p>
            <a:pPr marL="0" indent="0">
              <a:buNone/>
            </a:pPr>
            <a:r>
              <a:rPr lang="en-US" sz="2300" dirty="0"/>
              <a:t>If your prof insists, it should be as follows:</a:t>
            </a:r>
          </a:p>
          <a:p>
            <a:pPr marL="0" indent="0">
              <a:buNone/>
            </a:pPr>
            <a:r>
              <a:rPr lang="en-US" sz="2300" dirty="0"/>
              <a:t>1.Running head: At the top, in the ‘header’ of the page, place a </a:t>
            </a:r>
            <a:r>
              <a:rPr lang="en-US" sz="2300" b="1" dirty="0"/>
              <a:t>short version of the  title </a:t>
            </a:r>
            <a:r>
              <a:rPr lang="en-US" sz="2300" dirty="0"/>
              <a:t>of your paper (up to 50 characters, including punctuation and spaces) in </a:t>
            </a:r>
            <a:r>
              <a:rPr lang="en-US" sz="2300" b="1" dirty="0"/>
              <a:t>UPPER CASE </a:t>
            </a:r>
            <a:r>
              <a:rPr lang="en-US" sz="2300" dirty="0"/>
              <a:t>placed flush left. EG:</a:t>
            </a:r>
          </a:p>
          <a:p>
            <a:pPr marL="0" indent="0">
              <a:buNone/>
            </a:pPr>
            <a:r>
              <a:rPr lang="en-US" sz="2300" b="1" dirty="0">
                <a:cs typeface="Arabic Transparent" pitchFamily="2" charset="-78"/>
              </a:rPr>
              <a:t>THE USE OF SMARTPHONES IN THE K-8 CLASSROOM </a:t>
            </a:r>
          </a:p>
          <a:p>
            <a:pPr marL="0" indent="0">
              <a:buNone/>
            </a:pPr>
            <a:r>
              <a:rPr lang="en-US" sz="2300" dirty="0"/>
              <a:t>N.B. APA used to like the words “Running head” before the short title in the header-- just on the title page. They NO LONGER REQUIRE this even on professional papers.</a:t>
            </a:r>
          </a:p>
          <a:p>
            <a:pPr marL="0" indent="0">
              <a:buNone/>
            </a:pPr>
            <a:r>
              <a:rPr lang="en-US" sz="2300" dirty="0"/>
              <a:t>What </a:t>
            </a:r>
            <a:r>
              <a:rPr lang="en-US" sz="2300" i="1" dirty="0"/>
              <a:t>should</a:t>
            </a:r>
            <a:r>
              <a:rPr lang="en-US" sz="2300" dirty="0"/>
              <a:t> be in your header? </a:t>
            </a:r>
            <a:r>
              <a:rPr lang="en-US" sz="2300" b="1" dirty="0"/>
              <a:t>The page number: flush right</a:t>
            </a:r>
          </a:p>
        </p:txBody>
      </p:sp>
    </p:spTree>
    <p:extLst>
      <p:ext uri="{BB962C8B-B14F-4D97-AF65-F5344CB8AC3E}">
        <p14:creationId xmlns:p14="http://schemas.microsoft.com/office/powerpoint/2010/main" val="3073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Title page (cont)</a:t>
            </a:r>
          </a:p>
        </p:txBody>
      </p:sp>
      <p:sp>
        <p:nvSpPr>
          <p:cNvPr id="3" name="Content Placeholder 2"/>
          <p:cNvSpPr>
            <a:spLocks noGrp="1"/>
          </p:cNvSpPr>
          <p:nvPr>
            <p:ph idx="1"/>
          </p:nvPr>
        </p:nvSpPr>
        <p:spPr>
          <a:xfrm>
            <a:off x="628650" y="2055813"/>
            <a:ext cx="7886700" cy="4685555"/>
          </a:xfrm>
        </p:spPr>
        <p:txBody>
          <a:bodyPr>
            <a:normAutofit fontScale="92500" lnSpcReduction="20000"/>
          </a:bodyPr>
          <a:lstStyle/>
          <a:p>
            <a:pPr marL="0" indent="0">
              <a:buNone/>
            </a:pPr>
            <a:r>
              <a:rPr lang="en-US" sz="2000" dirty="0"/>
              <a:t>1. In the upper half of the page The TITLE of your paper (duh!) bolded and  </a:t>
            </a:r>
            <a:r>
              <a:rPr lang="en-US" sz="2000" dirty="0" err="1"/>
              <a:t>centred</a:t>
            </a:r>
            <a:r>
              <a:rPr lang="en-US" sz="2000" dirty="0"/>
              <a:t>, in title case (i.e. main words with capital first letter). Keep it succinct, but make it usefully descriptive of the contents: </a:t>
            </a:r>
          </a:p>
          <a:p>
            <a:pPr marL="0" indent="0" algn="ctr">
              <a:buNone/>
            </a:pPr>
            <a:r>
              <a:rPr lang="en-US" sz="2000" b="1" dirty="0">
                <a:cs typeface="Arabic Transparent" pitchFamily="2" charset="-78"/>
              </a:rPr>
              <a:t>The Use of Smartphones in the K-8 Classroom to Enhance Independent Learning</a:t>
            </a:r>
          </a:p>
          <a:p>
            <a:pPr marL="0" indent="0">
              <a:buNone/>
            </a:pPr>
            <a:r>
              <a:rPr lang="en-US" sz="2000" dirty="0"/>
              <a:t>2. White space</a:t>
            </a:r>
          </a:p>
          <a:p>
            <a:pPr marL="0" indent="0">
              <a:buNone/>
            </a:pPr>
            <a:r>
              <a:rPr lang="en-US" sz="2000" dirty="0"/>
              <a:t>3. The author’s name (that’s you). First name, initials, last name: </a:t>
            </a:r>
          </a:p>
          <a:p>
            <a:pPr marL="0" indent="0" algn="ctr">
              <a:buNone/>
            </a:pPr>
            <a:r>
              <a:rPr lang="en-US" sz="2000" dirty="0"/>
              <a:t>Jane  A. Student</a:t>
            </a:r>
          </a:p>
          <a:p>
            <a:pPr marL="0" indent="0">
              <a:buNone/>
            </a:pPr>
            <a:r>
              <a:rPr lang="en-US" sz="2000" dirty="0"/>
              <a:t>4. Departmental and Institutional affiliation:</a:t>
            </a:r>
          </a:p>
          <a:p>
            <a:pPr marL="0" indent="0" algn="ctr">
              <a:buNone/>
            </a:pPr>
            <a:r>
              <a:rPr lang="en-US" sz="2000" dirty="0"/>
              <a:t>Department of English, Vancouver Island University.</a:t>
            </a:r>
          </a:p>
          <a:p>
            <a:pPr marL="0" indent="0">
              <a:buNone/>
            </a:pPr>
            <a:r>
              <a:rPr lang="en-US" sz="2000" dirty="0"/>
              <a:t>5. Course title: </a:t>
            </a:r>
          </a:p>
          <a:p>
            <a:pPr marL="0" indent="0" algn="ctr">
              <a:buNone/>
            </a:pPr>
            <a:r>
              <a:rPr lang="en-US" sz="2000" dirty="0"/>
              <a:t>ENGL 115: University Research and Writing</a:t>
            </a:r>
          </a:p>
          <a:p>
            <a:pPr marL="0" indent="0">
              <a:buNone/>
            </a:pPr>
            <a:r>
              <a:rPr lang="en-US" sz="2000" dirty="0"/>
              <a:t>6. Prof’s title and name: </a:t>
            </a:r>
          </a:p>
          <a:p>
            <a:pPr marL="0" indent="0" algn="ctr">
              <a:buNone/>
            </a:pPr>
            <a:r>
              <a:rPr lang="en-US" sz="2000" dirty="0"/>
              <a:t>Dr. Miriam R. Cavendish-Hunter </a:t>
            </a:r>
          </a:p>
          <a:p>
            <a:pPr marL="0" indent="0">
              <a:buNone/>
            </a:pPr>
            <a:r>
              <a:rPr lang="en-US" sz="2000" dirty="0"/>
              <a:t>7.Due Date:</a:t>
            </a:r>
          </a:p>
          <a:p>
            <a:pPr marL="0" indent="0" algn="ctr">
              <a:buNone/>
            </a:pPr>
            <a:r>
              <a:rPr lang="en-US" sz="2000" dirty="0"/>
              <a:t>May 27, 2020</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834204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Abstract</a:t>
            </a:r>
          </a:p>
        </p:txBody>
      </p:sp>
      <p:sp>
        <p:nvSpPr>
          <p:cNvPr id="3" name="Content Placeholder 2"/>
          <p:cNvSpPr>
            <a:spLocks noGrp="1"/>
          </p:cNvSpPr>
          <p:nvPr>
            <p:ph idx="1"/>
          </p:nvPr>
        </p:nvSpPr>
        <p:spPr>
          <a:xfrm>
            <a:off x="628650" y="2438400"/>
            <a:ext cx="7886700" cy="3738562"/>
          </a:xfrm>
        </p:spPr>
        <p:txBody>
          <a:bodyPr>
            <a:normAutofit/>
          </a:bodyPr>
          <a:lstStyle/>
          <a:p>
            <a:r>
              <a:rPr lang="en-US" sz="2300" dirty="0"/>
              <a:t>For professional research papers APA next requires a brief summary of the paper which they call an abstract. It’s a single paragraph double-spaced of 150-250 words. Use the </a:t>
            </a:r>
            <a:r>
              <a:rPr lang="en-US" sz="2300" dirty="0" err="1"/>
              <a:t>centred</a:t>
            </a:r>
            <a:r>
              <a:rPr lang="en-US" sz="2300" dirty="0"/>
              <a:t> title, “Abstract”</a:t>
            </a:r>
          </a:p>
          <a:p>
            <a:endParaRPr lang="en-US" sz="2300" dirty="0"/>
          </a:p>
          <a:p>
            <a:r>
              <a:rPr lang="en-US" sz="2300" dirty="0"/>
              <a:t>It’s </a:t>
            </a:r>
            <a:r>
              <a:rPr lang="en-US" sz="2300" b="1" dirty="0"/>
              <a:t>not required </a:t>
            </a:r>
            <a:r>
              <a:rPr lang="en-US" sz="2300" dirty="0"/>
              <a:t>by APA for student essays. So only provide one if your prof has requested it.</a:t>
            </a:r>
          </a:p>
          <a:p>
            <a:pPr marL="0" indent="0">
              <a:buNone/>
            </a:pPr>
            <a:endParaRPr lang="en-US" sz="2300" dirty="0"/>
          </a:p>
        </p:txBody>
      </p:sp>
    </p:spTree>
    <p:extLst>
      <p:ext uri="{BB962C8B-B14F-4D97-AF65-F5344CB8AC3E}">
        <p14:creationId xmlns:p14="http://schemas.microsoft.com/office/powerpoint/2010/main" val="2881702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Introduction</a:t>
            </a:r>
          </a:p>
        </p:txBody>
      </p:sp>
      <p:sp>
        <p:nvSpPr>
          <p:cNvPr id="3" name="Content Placeholder 2"/>
          <p:cNvSpPr>
            <a:spLocks noGrp="1"/>
          </p:cNvSpPr>
          <p:nvPr>
            <p:ph idx="1"/>
          </p:nvPr>
        </p:nvSpPr>
        <p:spPr>
          <a:xfrm>
            <a:off x="628650" y="2438400"/>
            <a:ext cx="7886700" cy="3738562"/>
          </a:xfrm>
        </p:spPr>
        <p:txBody>
          <a:bodyPr>
            <a:normAutofit lnSpcReduction="10000"/>
          </a:bodyPr>
          <a:lstStyle/>
          <a:p>
            <a:r>
              <a:rPr lang="en-US" sz="1600" dirty="0"/>
              <a:t>Give the title again, </a:t>
            </a:r>
            <a:r>
              <a:rPr lang="en-US" sz="1600" dirty="0" err="1"/>
              <a:t>centred</a:t>
            </a:r>
            <a:r>
              <a:rPr lang="en-US" sz="1600" dirty="0"/>
              <a:t> and</a:t>
            </a:r>
            <a:r>
              <a:rPr lang="en-US" sz="1600" i="1" dirty="0"/>
              <a:t> </a:t>
            </a:r>
            <a:r>
              <a:rPr lang="en-US" sz="1600" dirty="0"/>
              <a:t>bolded BUT NOT underlined or </a:t>
            </a:r>
            <a:r>
              <a:rPr lang="en-US" sz="1600" dirty="0" err="1"/>
              <a:t>italicised</a:t>
            </a:r>
            <a:r>
              <a:rPr lang="en-US" sz="1600" dirty="0"/>
              <a:t>.</a:t>
            </a:r>
          </a:p>
          <a:p>
            <a:r>
              <a:rPr lang="en-US" sz="1600" dirty="0"/>
              <a:t>Then provide your </a:t>
            </a:r>
            <a:r>
              <a:rPr lang="en-US" sz="1600" b="1" dirty="0"/>
              <a:t>introduction, </a:t>
            </a:r>
            <a:r>
              <a:rPr lang="en-US" sz="1600" dirty="0"/>
              <a:t>which does not need a title.</a:t>
            </a:r>
          </a:p>
          <a:p>
            <a:r>
              <a:rPr lang="en-US" sz="1600" dirty="0"/>
              <a:t>The introduction describes the problem you are studying, why it is important, and your focus.  It may simply conclude with a statement of what you conclude from your findings derived from your research – your thesis, or you may add a brief guide to the structure of the paper.</a:t>
            </a:r>
          </a:p>
          <a:p>
            <a:r>
              <a:rPr lang="en-US" sz="1600" dirty="0"/>
              <a:t>Thesis EXAMPLE: </a:t>
            </a:r>
            <a:r>
              <a:rPr lang="en-US" sz="1600" b="1" dirty="0"/>
              <a:t>The introduction of smartphones to the K-8 classroom improves student engagement, and by empowering students enhances independent learning</a:t>
            </a:r>
            <a:r>
              <a:rPr lang="en-US" sz="1600" dirty="0"/>
              <a:t>.</a:t>
            </a:r>
          </a:p>
          <a:p>
            <a:r>
              <a:rPr lang="en-US" sz="1600" dirty="0"/>
              <a:t>The thesis forms a statement of your findings, the overall answer to your </a:t>
            </a:r>
            <a:r>
              <a:rPr lang="en-US" sz="1600" i="1" dirty="0"/>
              <a:t>research question</a:t>
            </a:r>
            <a:r>
              <a:rPr lang="en-US" sz="1600" dirty="0"/>
              <a:t>, the thing you wanted to know: </a:t>
            </a:r>
            <a:r>
              <a:rPr lang="en-US" sz="1600" i="1" dirty="0"/>
              <a:t>can smartphones be used to improve outcomes in the K8 classroom?</a:t>
            </a:r>
          </a:p>
          <a:p>
            <a:r>
              <a:rPr lang="en-US" sz="1600" dirty="0"/>
              <a:t>The guide for your readers might say something like. This issue will be explored through a consideration of existing studies, problems with conventional approaches, Phones as reference material,  appropriate apps as tools ,and classroom management methods to deal with the problems phones produce.</a:t>
            </a:r>
          </a:p>
          <a:p>
            <a:pPr marL="0" indent="0">
              <a:buNone/>
            </a:pPr>
            <a:endParaRPr lang="en-US" sz="1600" dirty="0"/>
          </a:p>
          <a:p>
            <a:endParaRPr lang="en-US" sz="1600" dirty="0"/>
          </a:p>
        </p:txBody>
      </p:sp>
    </p:spTree>
    <p:extLst>
      <p:ext uri="{BB962C8B-B14F-4D97-AF65-F5344CB8AC3E}">
        <p14:creationId xmlns:p14="http://schemas.microsoft.com/office/powerpoint/2010/main" val="2777670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a:solidFill>
                  <a:srgbClr val="FFFFFF"/>
                </a:solidFill>
              </a:rPr>
              <a:t>Body of the essay</a:t>
            </a:r>
          </a:p>
        </p:txBody>
      </p:sp>
      <p:sp>
        <p:nvSpPr>
          <p:cNvPr id="3" name="Content Placeholder 2"/>
          <p:cNvSpPr>
            <a:spLocks noGrp="1"/>
          </p:cNvSpPr>
          <p:nvPr>
            <p:ph idx="1"/>
          </p:nvPr>
        </p:nvSpPr>
        <p:spPr>
          <a:xfrm>
            <a:off x="628650" y="2438400"/>
            <a:ext cx="7886700" cy="3738562"/>
          </a:xfrm>
        </p:spPr>
        <p:txBody>
          <a:bodyPr>
            <a:normAutofit lnSpcReduction="10000"/>
          </a:bodyPr>
          <a:lstStyle/>
          <a:p>
            <a:r>
              <a:rPr lang="en-US" sz="2000" dirty="0"/>
              <a:t>You will then demonstrate how you reached this conclusion in a DISCUSSION of your findings through a series of related, relevant  paragraphs, each covering an aspect of the study, as you announced in the intro: (1) The kinds of studies that have been done, (2) Problems students have with conventional approaches (3) Phones as reference material (4) Phone apps as tools (6) dealing with the problems phones introduce . </a:t>
            </a:r>
          </a:p>
          <a:p>
            <a:r>
              <a:rPr lang="en-US" sz="2000" dirty="0"/>
              <a:t>NB If (as is often the case) there are multiple paragraphs on related sub-topics use subheadings (first level bold and </a:t>
            </a:r>
            <a:r>
              <a:rPr lang="en-US" sz="2000" dirty="0" err="1"/>
              <a:t>centred</a:t>
            </a:r>
            <a:r>
              <a:rPr lang="en-US" sz="2000" dirty="0"/>
              <a:t>; second level bold and flush left)</a:t>
            </a:r>
          </a:p>
          <a:p>
            <a:r>
              <a:rPr lang="en-US" sz="2000" dirty="0"/>
              <a:t>You will provide EVIDENCE from your RESEARCH to support your assertions. </a:t>
            </a:r>
          </a:p>
          <a:p>
            <a:r>
              <a:rPr lang="en-US" sz="2000" dirty="0"/>
              <a:t>And you will CITE that evidence in conventional APA style.</a:t>
            </a:r>
          </a:p>
        </p:txBody>
      </p:sp>
    </p:spTree>
    <p:extLst>
      <p:ext uri="{BB962C8B-B14F-4D97-AF65-F5344CB8AC3E}">
        <p14:creationId xmlns:p14="http://schemas.microsoft.com/office/powerpoint/2010/main" val="1612134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PA Style 2ed" id="{97EEBC38-BEBE-5749-A758-2AFDE83BB42A}" vid="{2545A90B-7F73-A84F-AF81-D834F815A4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1599</TotalTime>
  <Words>3099</Words>
  <Application>Microsoft Macintosh PowerPoint</Application>
  <PresentationFormat>On-screen Show (4:3)</PresentationFormat>
  <Paragraphs>164</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   APA Style</vt:lpstr>
      <vt:lpstr>What is “APA” anyway?</vt:lpstr>
      <vt:lpstr>Basic layout of your paper</vt:lpstr>
      <vt:lpstr>Levels of heading</vt:lpstr>
      <vt:lpstr>The parts of your APA paper: Title Page </vt:lpstr>
      <vt:lpstr>Title page (cont)</vt:lpstr>
      <vt:lpstr>Abstract</vt:lpstr>
      <vt:lpstr>Introduction</vt:lpstr>
      <vt:lpstr>Body of the essay</vt:lpstr>
      <vt:lpstr>Citation? What’s that?</vt:lpstr>
      <vt:lpstr>Why do we cite our sources?</vt:lpstr>
      <vt:lpstr>Do we have to cite everything?</vt:lpstr>
      <vt:lpstr>How do we cite/refer to our sources in APA style?</vt:lpstr>
      <vt:lpstr>The In-text Citation</vt:lpstr>
      <vt:lpstr>Quoting and paraphrasing</vt:lpstr>
      <vt:lpstr>Quoting</vt:lpstr>
      <vt:lpstr>Longer quotes (&gt;40 words)</vt:lpstr>
      <vt:lpstr>Multiple citations of a single source in a single paragraph</vt:lpstr>
      <vt:lpstr>Citing secondary sources</vt:lpstr>
      <vt:lpstr>How do we present our sources in our APA References page?</vt:lpstr>
      <vt:lpstr>Reference for an article from an online journal</vt:lpstr>
      <vt:lpstr>Reference for a book</vt:lpstr>
      <vt:lpstr>Reference for an organisational website (No author)</vt:lpstr>
      <vt:lpstr>The References page</vt:lpstr>
      <vt:lpstr>Need more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APA Style</dc:title>
  <dc:creator>John Hill</dc:creator>
  <cp:lastModifiedBy>John Hill</cp:lastModifiedBy>
  <cp:revision>32</cp:revision>
  <dcterms:created xsi:type="dcterms:W3CDTF">2020-05-20T18:51:44Z</dcterms:created>
  <dcterms:modified xsi:type="dcterms:W3CDTF">2020-05-22T21:24:47Z</dcterms:modified>
</cp:coreProperties>
</file>