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4" r:id="rId10"/>
    <p:sldId id="263" r:id="rId11"/>
    <p:sldId id="265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62285-9B8B-418A-973A-5647384FA993}" v="13" dt="2020-05-26T23:44:23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Arnold" userId="f8994b5f5c75a3f9" providerId="LiveId" clId="{D3162285-9B8B-418A-973A-5647384FA993}"/>
    <pc:docChg chg="undo custSel addSld modSld sldOrd">
      <pc:chgData name="Sylvia Arnold" userId="f8994b5f5c75a3f9" providerId="LiveId" clId="{D3162285-9B8B-418A-973A-5647384FA993}" dt="2020-05-27T00:13:40.327" v="1025"/>
      <pc:docMkLst>
        <pc:docMk/>
      </pc:docMkLst>
      <pc:sldChg chg="modSp mod">
        <pc:chgData name="Sylvia Arnold" userId="f8994b5f5c75a3f9" providerId="LiveId" clId="{D3162285-9B8B-418A-973A-5647384FA993}" dt="2020-05-27T00:13:31.702" v="1023" actId="20577"/>
        <pc:sldMkLst>
          <pc:docMk/>
          <pc:sldMk cId="2493730170" sldId="260"/>
        </pc:sldMkLst>
        <pc:spChg chg="mod">
          <ac:chgData name="Sylvia Arnold" userId="f8994b5f5c75a3f9" providerId="LiveId" clId="{D3162285-9B8B-418A-973A-5647384FA993}" dt="2020-05-26T06:06:54.179" v="7" actId="20577"/>
          <ac:spMkLst>
            <pc:docMk/>
            <pc:sldMk cId="2493730170" sldId="260"/>
            <ac:spMk id="2" creationId="{DA02EB39-04EE-47DD-A3D5-BD05BE47D5C7}"/>
          </ac:spMkLst>
        </pc:spChg>
        <pc:spChg chg="mod">
          <ac:chgData name="Sylvia Arnold" userId="f8994b5f5c75a3f9" providerId="LiveId" clId="{D3162285-9B8B-418A-973A-5647384FA993}" dt="2020-05-27T00:13:31.702" v="1023" actId="20577"/>
          <ac:spMkLst>
            <pc:docMk/>
            <pc:sldMk cId="2493730170" sldId="260"/>
            <ac:spMk id="3" creationId="{99605C69-13CB-470E-8D27-3944E86B238F}"/>
          </ac:spMkLst>
        </pc:spChg>
      </pc:sldChg>
      <pc:sldChg chg="modSp mod">
        <pc:chgData name="Sylvia Arnold" userId="f8994b5f5c75a3f9" providerId="LiveId" clId="{D3162285-9B8B-418A-973A-5647384FA993}" dt="2020-05-27T00:10:44.426" v="984" actId="6549"/>
        <pc:sldMkLst>
          <pc:docMk/>
          <pc:sldMk cId="1999956617" sldId="261"/>
        </pc:sldMkLst>
        <pc:spChg chg="mod">
          <ac:chgData name="Sylvia Arnold" userId="f8994b5f5c75a3f9" providerId="LiveId" clId="{D3162285-9B8B-418A-973A-5647384FA993}" dt="2020-05-26T06:07:13.866" v="19" actId="20577"/>
          <ac:spMkLst>
            <pc:docMk/>
            <pc:sldMk cId="1999956617" sldId="261"/>
            <ac:spMk id="2" creationId="{281AC15A-9666-47AB-871A-06000448C1E0}"/>
          </ac:spMkLst>
        </pc:spChg>
        <pc:spChg chg="mod">
          <ac:chgData name="Sylvia Arnold" userId="f8994b5f5c75a3f9" providerId="LiveId" clId="{D3162285-9B8B-418A-973A-5647384FA993}" dt="2020-05-27T00:10:44.426" v="984" actId="6549"/>
          <ac:spMkLst>
            <pc:docMk/>
            <pc:sldMk cId="1999956617" sldId="261"/>
            <ac:spMk id="3" creationId="{CEB779C7-34EA-49DE-A0B2-0D1DEE71FA38}"/>
          </ac:spMkLst>
        </pc:spChg>
      </pc:sldChg>
      <pc:sldChg chg="modSp mod">
        <pc:chgData name="Sylvia Arnold" userId="f8994b5f5c75a3f9" providerId="LiveId" clId="{D3162285-9B8B-418A-973A-5647384FA993}" dt="2020-05-26T23:50:16.454" v="979" actId="20577"/>
        <pc:sldMkLst>
          <pc:docMk/>
          <pc:sldMk cId="1366618503" sldId="262"/>
        </pc:sldMkLst>
        <pc:spChg chg="mod">
          <ac:chgData name="Sylvia Arnold" userId="f8994b5f5c75a3f9" providerId="LiveId" clId="{D3162285-9B8B-418A-973A-5647384FA993}" dt="2020-05-26T06:07:44.453" v="32" actId="5793"/>
          <ac:spMkLst>
            <pc:docMk/>
            <pc:sldMk cId="1366618503" sldId="262"/>
            <ac:spMk id="2" creationId="{B00654BC-4E31-4DE2-A737-D2754DA47BA1}"/>
          </ac:spMkLst>
        </pc:spChg>
        <pc:spChg chg="mod">
          <ac:chgData name="Sylvia Arnold" userId="f8994b5f5c75a3f9" providerId="LiveId" clId="{D3162285-9B8B-418A-973A-5647384FA993}" dt="2020-05-26T23:50:16.454" v="979" actId="20577"/>
          <ac:spMkLst>
            <pc:docMk/>
            <pc:sldMk cId="1366618503" sldId="262"/>
            <ac:spMk id="3" creationId="{6777956F-AE7B-4F8A-BCC9-56E0B0C9D1CB}"/>
          </ac:spMkLst>
        </pc:spChg>
      </pc:sldChg>
      <pc:sldChg chg="modSp mod ord">
        <pc:chgData name="Sylvia Arnold" userId="f8994b5f5c75a3f9" providerId="LiveId" clId="{D3162285-9B8B-418A-973A-5647384FA993}" dt="2020-05-27T00:13:40.327" v="1025"/>
        <pc:sldMkLst>
          <pc:docMk/>
          <pc:sldMk cId="2867833941" sldId="263"/>
        </pc:sldMkLst>
        <pc:spChg chg="mod">
          <ac:chgData name="Sylvia Arnold" userId="f8994b5f5c75a3f9" providerId="LiveId" clId="{D3162285-9B8B-418A-973A-5647384FA993}" dt="2020-05-26T22:43:36.414" v="930" actId="13926"/>
          <ac:spMkLst>
            <pc:docMk/>
            <pc:sldMk cId="2867833941" sldId="263"/>
            <ac:spMk id="3" creationId="{D8591C05-3540-4938-953A-D8D481BF8202}"/>
          </ac:spMkLst>
        </pc:spChg>
      </pc:sldChg>
      <pc:sldChg chg="addSp modSp new mod">
        <pc:chgData name="Sylvia Arnold" userId="f8994b5f5c75a3f9" providerId="LiveId" clId="{D3162285-9B8B-418A-973A-5647384FA993}" dt="2020-05-27T00:10:59.213" v="986" actId="27636"/>
        <pc:sldMkLst>
          <pc:docMk/>
          <pc:sldMk cId="1677596085" sldId="266"/>
        </pc:sldMkLst>
        <pc:spChg chg="mod">
          <ac:chgData name="Sylvia Arnold" userId="f8994b5f5c75a3f9" providerId="LiveId" clId="{D3162285-9B8B-418A-973A-5647384FA993}" dt="2020-05-26T22:32:17.992" v="600" actId="20577"/>
          <ac:spMkLst>
            <pc:docMk/>
            <pc:sldMk cId="1677596085" sldId="266"/>
            <ac:spMk id="2" creationId="{816D7C96-1EFF-44E1-9D1B-6C46EBD46F42}"/>
          </ac:spMkLst>
        </pc:spChg>
        <pc:spChg chg="mod">
          <ac:chgData name="Sylvia Arnold" userId="f8994b5f5c75a3f9" providerId="LiveId" clId="{D3162285-9B8B-418A-973A-5647384FA993}" dt="2020-05-27T00:10:59.213" v="986" actId="27636"/>
          <ac:spMkLst>
            <pc:docMk/>
            <pc:sldMk cId="1677596085" sldId="266"/>
            <ac:spMk id="3" creationId="{D4C73DB4-E55F-47D9-9CDE-916CE4AF1DD1}"/>
          </ac:spMkLst>
        </pc:spChg>
        <pc:picChg chg="add mod">
          <ac:chgData name="Sylvia Arnold" userId="f8994b5f5c75a3f9" providerId="LiveId" clId="{D3162285-9B8B-418A-973A-5647384FA993}" dt="2020-05-26T22:32:08.147" v="588"/>
          <ac:picMkLst>
            <pc:docMk/>
            <pc:sldMk cId="1677596085" sldId="266"/>
            <ac:picMk id="4" creationId="{D316EA7D-8728-47FA-ADA1-8972245FB10C}"/>
          </ac:picMkLst>
        </pc:picChg>
      </pc:sldChg>
      <pc:sldChg chg="addSp modSp new mod">
        <pc:chgData name="Sylvia Arnold" userId="f8994b5f5c75a3f9" providerId="LiveId" clId="{D3162285-9B8B-418A-973A-5647384FA993}" dt="2020-05-27T00:11:56.847" v="1017" actId="20577"/>
        <pc:sldMkLst>
          <pc:docMk/>
          <pc:sldMk cId="2087482192" sldId="267"/>
        </pc:sldMkLst>
        <pc:spChg chg="mod">
          <ac:chgData name="Sylvia Arnold" userId="f8994b5f5c75a3f9" providerId="LiveId" clId="{D3162285-9B8B-418A-973A-5647384FA993}" dt="2020-05-26T22:33:40.609" v="628" actId="20577"/>
          <ac:spMkLst>
            <pc:docMk/>
            <pc:sldMk cId="2087482192" sldId="267"/>
            <ac:spMk id="2" creationId="{6E3621BA-8B3E-4F83-9327-B476F8642BF1}"/>
          </ac:spMkLst>
        </pc:spChg>
        <pc:spChg chg="mod">
          <ac:chgData name="Sylvia Arnold" userId="f8994b5f5c75a3f9" providerId="LiveId" clId="{D3162285-9B8B-418A-973A-5647384FA993}" dt="2020-05-27T00:11:56.847" v="1017" actId="20577"/>
          <ac:spMkLst>
            <pc:docMk/>
            <pc:sldMk cId="2087482192" sldId="267"/>
            <ac:spMk id="3" creationId="{13E08832-013F-4355-BC18-EC5840C195A5}"/>
          </ac:spMkLst>
        </pc:spChg>
        <pc:picChg chg="add mod">
          <ac:chgData name="Sylvia Arnold" userId="f8994b5f5c75a3f9" providerId="LiveId" clId="{D3162285-9B8B-418A-973A-5647384FA993}" dt="2020-05-26T22:33:33.536" v="627"/>
          <ac:picMkLst>
            <pc:docMk/>
            <pc:sldMk cId="2087482192" sldId="267"/>
            <ac:picMk id="4" creationId="{0EDBA9CE-002D-4BBE-A711-DD089EE268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D96A-DDB3-4C49-9305-27AEBB02A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FBB0B-8713-4A6A-AE83-CBC35AB78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A7695-AE3A-4DB8-820C-E8A95C48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5B0B-AF38-4E20-B1E2-28DE8A9C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4830-FE47-4815-9CEA-41306BF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4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3CC1-DD44-416C-BB03-AE4537C6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03985-D909-4B9A-A5B9-8FC2167E3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0AB6-D16F-4631-AF83-8B24DCA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047F-31EC-4565-BD56-4303009B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70AE-0AE4-4AA6-A842-AACD53C6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74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DC54A-6C47-47F7-A1DC-A99B62FE3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BA6FE-E98C-4F74-BE91-9EAC3F423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55B79-8564-442F-B45E-974959D1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BD51-178D-4C62-80C6-0E6F7355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04FC3-6A5F-4742-8443-0526C31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9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2342-23FC-4045-8F2E-FF107C5A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1519-41B1-47B1-A093-A1B1D02D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7D5F-9DF3-4C7D-9939-ECDCE6BB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E7A93-C54E-4B4A-AE4D-74FAF873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C02B-B207-427A-B210-1D09C6B0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4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1AFE-EE57-4B51-9E35-567318D1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FB9CE-AA01-4216-89DA-59DDC6BE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F453-940E-4322-BA6C-CCE7B4D6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28318-E914-41FD-A140-B094EF73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FEAF4-3714-40B2-B5B6-756D3B69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D08D-693C-4C64-B602-2E3982E4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E816-8989-4034-997C-C7DF069CF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4C7A9-130E-4E5E-AEE3-1487C098F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77CB4-84E1-4E38-9E7C-650C3725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6282-E151-4F01-BD9A-3C4724D4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257B1-C205-46E5-B8F3-32378568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55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4819-C63D-4687-8D57-CAD82E01C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AF142-89DE-4866-961A-8D72F463F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C8361-6761-438F-A4BE-64E1A379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5F6EE-41E9-408D-9BB1-F92416B64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55900-9321-46DD-85DA-4659D3FA8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B4CCF-8A94-402D-8B7A-0070FD8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1027A-F813-4B01-AD91-A4E23C05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7483-18EB-4CE5-AF1A-21E998FF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8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9068-CFCD-4197-8165-0E8F1E0F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7B7FB-965D-47DA-B4B6-A38D4FD0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0ECBB-3A34-405C-9196-A2C8E633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FAC51-A254-4A0D-99CF-76E51A70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37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07E8B-C6FC-489F-A305-66A35F39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73A2E-2F26-4321-9314-7EC5C2C4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F5FB1-AF7D-44F9-8828-40FE3CF7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2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FC07-D6AA-4668-B5D4-BC9A998F0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A087-CD4C-40FA-9FD4-2498EA0C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6A40C-788D-44C6-98F3-32B0AA4A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8A981-8047-4686-A959-05EA5531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505DD-28A1-4FD9-9CBA-92F8358A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31AF0-E713-436F-B382-1F25DCC4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2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41CA-B21D-436F-BDCD-BCB23654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8A7CD-6057-455A-9C31-62176765C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5AC64-2AF5-4B20-99E5-4F12C597D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9561-7DE5-489C-ABE5-8F65F5FA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F0219-CF4F-4B27-9AA6-94A6D956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2C11-A8EB-4D6D-A634-3E7EEB1F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79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B32CA-B44C-464E-9ED3-D2F37444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39E5E-5B7B-453A-98F6-37BD02F7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B6A77-9FF5-456B-ADB7-DBAF1E8E4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E7EF-FF62-4672-A16A-14D69635A5FE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78C6-17A6-4892-9FD9-C4EF219F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918EE-93AE-489B-B7BB-E8F9CFB09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A0A0-C518-4F43-88FB-3A5B0C6EC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9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ylvi\OneDrive\Documents\IAS\I20%20workshops\Boost%20Your%20Oral%20English\Discussion%20Tool%20Kit2020.pdf" TargetMode="External"/><Relationship Id="rId2" Type="http://schemas.openxmlformats.org/officeDocument/2006/relationships/hyperlink" Target="https://international.viu.ca/sites/default/files/lc_recommended_websites_s2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astmasters.org/" TargetMode="External"/><Relationship Id="rId4" Type="http://schemas.openxmlformats.org/officeDocument/2006/relationships/hyperlink" Target="https://www.fluentu.com/blog/english/how-to-improve-spoken-englis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ylvia.Arnold@viu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target-dart-aim-success-goal-1414775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Water_pour_2_(59785756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target-dart-aim-success-goal-1414775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arget-dart-aim-success-goal-1414775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pour_2_(59785756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rget-dart-aim-success-goal-141477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ancouver.mywconlin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ylvi\OneDrive\Documents\IAS\I20%20workshops\Boost%20Your%20Oral%20English\ASESS%20Survey%20Speaking%20Only(2)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DBFC1-62FA-44F1-888D-A2D63FF2B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7200" kern="1200">
                <a:latin typeface="+mj-lt"/>
                <a:ea typeface="+mj-ea"/>
                <a:cs typeface="+mj-cs"/>
              </a:rPr>
              <a:t>Boost Your Oral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70A8F-F4F7-4267-9439-FA2EC67AE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400425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An International Academic Support/ Writing Centre Workshop</a:t>
            </a:r>
          </a:p>
          <a:p>
            <a:pPr algn="l"/>
            <a:r>
              <a:rPr lang="en-US" sz="2800" dirty="0"/>
              <a:t>May 26, 2020</a:t>
            </a:r>
          </a:p>
          <a:p>
            <a:pPr algn="l"/>
            <a:r>
              <a:rPr lang="en-US" sz="2800" dirty="0"/>
              <a:t>By Sylvia Arnold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25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DFE4-4E25-4F0E-A8AF-C3BBB557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1C05-3540-4938-953A-D8D481BF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889"/>
            <a:ext cx="10515600" cy="4540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helpful websites:</a:t>
            </a:r>
            <a:r>
              <a:rPr lang="en-CA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CA" sz="2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https://international.viu.ca/sites/default/files/lc_recommended_websites_s20.pdf</a:t>
            </a:r>
            <a:endParaRPr lang="en-CA" sz="2200" dirty="0"/>
          </a:p>
          <a:p>
            <a:pPr marL="0" indent="0">
              <a:buNone/>
            </a:pPr>
            <a:r>
              <a:rPr 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discussion language: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563C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file:///C:/Users/sylvi/OneDrive/Documents/IAS/I20%20workshops/Boost%20Your%20Oral%20English/Discussion%20Tool%20Kit2020.pdf</a:t>
            </a:r>
            <a:endParaRPr lang="en-US" sz="2000" dirty="0">
              <a:solidFill>
                <a:srgbClr val="0563C1"/>
              </a:solidFill>
            </a:endParaRPr>
          </a:p>
          <a:p>
            <a:pPr marL="0" indent="0">
              <a:buNone/>
            </a:pPr>
            <a:r>
              <a:rPr lang="en-CA" u="sng" dirty="0"/>
              <a:t>Site for ideas on how to improve speaking on your own:</a:t>
            </a:r>
          </a:p>
          <a:p>
            <a:pPr marL="0" indent="0">
              <a:buNone/>
            </a:pPr>
            <a:r>
              <a:rPr lang="en-CA" sz="2000" dirty="0">
                <a:hlinkClick r:id="rId4"/>
              </a:rPr>
              <a:t>https://www.fluentu.com/blog/english/how-to-improve-spoken-english/</a:t>
            </a:r>
            <a:endParaRPr lang="en-CA" sz="2000" dirty="0"/>
          </a:p>
          <a:p>
            <a:pPr marL="0" indent="0">
              <a:buNone/>
            </a:pPr>
            <a:r>
              <a:rPr lang="en-CA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Wonderful international organization dedicated to public speaking support (join a group near you):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https://www.toastmasters.org/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783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14CF-36E8-4F90-B5B5-A82059A8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Sum Up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7C903-603C-4BF2-B64B-85216687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Fluency and Accuracy are both important  </a:t>
            </a:r>
          </a:p>
          <a:p>
            <a:r>
              <a:rPr lang="en-CA" dirty="0"/>
              <a:t>Focussing on one OR the other at a time is most effective</a:t>
            </a:r>
          </a:p>
          <a:p>
            <a:r>
              <a:rPr lang="en-CA" dirty="0"/>
              <a:t>Practice regularly (even on your own)</a:t>
            </a:r>
          </a:p>
          <a:p>
            <a:r>
              <a:rPr lang="en-CA" dirty="0"/>
              <a:t>Check out the many strategies on the ASESS survey</a:t>
            </a:r>
          </a:p>
          <a:p>
            <a:r>
              <a:rPr lang="en-CA" dirty="0"/>
              <a:t>Set SMART goals </a:t>
            </a:r>
          </a:p>
          <a:p>
            <a:r>
              <a:rPr lang="en-CA" dirty="0"/>
              <a:t>Book an appointment with IAS for a speaking assessment and to help set and meet oral English SMART goals</a:t>
            </a:r>
          </a:p>
          <a:p>
            <a:r>
              <a:rPr lang="en-CA" dirty="0"/>
              <a:t>Questions? </a:t>
            </a:r>
            <a:r>
              <a:rPr lang="en-CA" dirty="0">
                <a:hlinkClick r:id="rId2"/>
              </a:rPr>
              <a:t>sylvia.Arnold@viu.ca</a:t>
            </a:r>
            <a:r>
              <a:rPr lang="en-CA" dirty="0"/>
              <a:t> </a:t>
            </a:r>
            <a:r>
              <a:rPr lang="en-CA" dirty="0">
                <a:sym typeface="Wingdings" panose="05000000000000000000" pitchFamily="2" charset="2"/>
              </a:rPr>
              <a:t> +  </a:t>
            </a:r>
            <a:r>
              <a:rPr lang="en-CA" dirty="0"/>
              <a:t>Webinar feedback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72AFB197-C069-43A4-96D6-39FCC41D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71914" y="474846"/>
            <a:ext cx="1016804" cy="1106119"/>
          </a:xfrm>
          <a:prstGeom prst="rect">
            <a:avLst/>
          </a:prstGeom>
        </p:spPr>
      </p:pic>
      <p:pic>
        <p:nvPicPr>
          <p:cNvPr id="5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678FE181-55FF-4CFE-AA9F-6903A6499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6474618" y="562268"/>
            <a:ext cx="1338263" cy="1077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135A0-0A99-4A16-BB99-92AFDD3C6C28}"/>
              </a:ext>
            </a:extLst>
          </p:cNvPr>
          <p:cNvSpPr txBox="1"/>
          <p:nvPr/>
        </p:nvSpPr>
        <p:spPr>
          <a:xfrm>
            <a:off x="5404841" y="582692"/>
            <a:ext cx="653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425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3027-8A6C-4BA9-846A-F76B28BF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(Spoken) English: Two Aspects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2958-665A-495B-AB64-F44CF331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Fluency</a:t>
            </a:r>
          </a:p>
        </p:txBody>
      </p:sp>
      <p:pic>
        <p:nvPicPr>
          <p:cNvPr id="8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5FD13C3A-5B8D-4F77-967A-2E426A850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0667" y="2505075"/>
            <a:ext cx="2456028" cy="267176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D9833-45CF-4630-BFEC-7D98E9482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Accuracy</a:t>
            </a:r>
          </a:p>
        </p:txBody>
      </p:sp>
      <p:pic>
        <p:nvPicPr>
          <p:cNvPr id="11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AC324530-CAEC-4E55-AE43-EC95276AFE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29674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11001-8BC6-43F0-92CB-AEDD4236AC28}"/>
              </a:ext>
            </a:extLst>
          </p:cNvPr>
          <p:cNvSpPr txBox="1"/>
          <p:nvPr/>
        </p:nvSpPr>
        <p:spPr>
          <a:xfrm>
            <a:off x="1856509" y="5791200"/>
            <a:ext cx="333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Being able to make your point without stopping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AC479-C339-4B5D-8F62-F089E3759AAA}"/>
              </a:ext>
            </a:extLst>
          </p:cNvPr>
          <p:cNvSpPr txBox="1"/>
          <p:nvPr/>
        </p:nvSpPr>
        <p:spPr>
          <a:xfrm>
            <a:off x="7426038" y="5791200"/>
            <a:ext cx="348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Using accurate grammar,</a:t>
            </a:r>
          </a:p>
          <a:p>
            <a:r>
              <a:rPr lang="en-CA" dirty="0"/>
              <a:t>pronunciation, and word choice</a:t>
            </a:r>
          </a:p>
        </p:txBody>
      </p:sp>
    </p:spTree>
    <p:extLst>
      <p:ext uri="{BB962C8B-B14F-4D97-AF65-F5344CB8AC3E}">
        <p14:creationId xmlns:p14="http://schemas.microsoft.com/office/powerpoint/2010/main" val="69747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8C5E-4CCF-4FC1-9A1B-82AA89F8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You: Fluency             and Accuracy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919E-C4C7-465C-9877-14CC38ED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Q1.  Which is more important, fluency or accuracy?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Q2.  On a scale of 1 (low) – 10 (high), how would your rate your oral</a:t>
            </a:r>
          </a:p>
          <a:p>
            <a:pPr marL="0" indent="0">
              <a:buNone/>
            </a:pPr>
            <a:r>
              <a:rPr lang="en-CA" dirty="0"/>
              <a:t>        fluency?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Q3. On a scale of 1 (low) – 10 (high), how would your rate your oral</a:t>
            </a:r>
          </a:p>
          <a:p>
            <a:pPr marL="0" indent="0">
              <a:buNone/>
            </a:pPr>
            <a:r>
              <a:rPr lang="en-CA" dirty="0"/>
              <a:t>        accuracy?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F462CA28-766F-45F2-B7FC-44AF6B4D2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71914" y="474846"/>
            <a:ext cx="1016804" cy="1106119"/>
          </a:xfrm>
          <a:prstGeom prst="rect">
            <a:avLst/>
          </a:prstGeom>
        </p:spPr>
      </p:pic>
      <p:pic>
        <p:nvPicPr>
          <p:cNvPr id="5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BF809DD8-A42D-4C83-8C44-53EA4BD44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529636" y="467610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EB39-04EE-47DD-A3D5-BD05BE47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Fluency: How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C69-13CB-470E-8D27-3944E86B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Immerse yourself in an English speaking environment and take every opportunity to speak (this is the gold standard)</a:t>
            </a:r>
          </a:p>
          <a:p>
            <a:r>
              <a:rPr lang="en-CA" dirty="0"/>
              <a:t>Find someone to chat with regularly</a:t>
            </a:r>
          </a:p>
          <a:p>
            <a:r>
              <a:rPr lang="en-CA" dirty="0"/>
              <a:t>Talk to yourself regularly (Yes! This works.)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Key is focus on meaning. Don’t worry about accurate grammar, pronunciation, word choice.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7" descr="A glass of wine&#10;&#10;Description automatically generated">
            <a:extLst>
              <a:ext uri="{FF2B5EF4-FFF2-40B4-BE49-F238E27FC236}">
                <a16:creationId xmlns:a16="http://schemas.microsoft.com/office/drawing/2014/main" id="{32A409F2-E1BD-413C-8036-6511419D4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365125"/>
            <a:ext cx="1016804" cy="11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C15A-9666-47AB-871A-06000448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 Accuracy: How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79C7-34EA-49DE-A0B2-0D1DEE71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Decide what specific aspect you want to improve and focus on it for a specific period of time (5 minutes/30 minutes/ in class)</a:t>
            </a:r>
          </a:p>
          <a:p>
            <a:r>
              <a:rPr lang="en-CA" dirty="0"/>
              <a:t>e.g. grammar: using past tense correctly,  using he/she correctly</a:t>
            </a:r>
          </a:p>
          <a:p>
            <a:r>
              <a:rPr lang="en-CA" dirty="0"/>
              <a:t>e.g. pronunciation: putting stress on content words (nouns, verbs, adjectives, adverbs) in a sentence, pronouncing three key words</a:t>
            </a:r>
          </a:p>
          <a:p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Find a partner to point out your mistakes (and successes!)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No partner? Record yourself and listen for mistakes (and successes!)</a:t>
            </a:r>
          </a:p>
        </p:txBody>
      </p:sp>
      <p:pic>
        <p:nvPicPr>
          <p:cNvPr id="4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80EAE836-5294-4613-977D-347198D7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42986" y="489005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7C96-1EFF-44E1-9D1B-6C46EBD4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More on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3DB4-E55F-47D9-9CDE-916CE4AF1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>
                <a:highlight>
                  <a:srgbClr val="FFFF00"/>
                </a:highlight>
              </a:rPr>
              <a:t>Correcting yourself </a:t>
            </a:r>
            <a:r>
              <a:rPr lang="en-CA" dirty="0"/>
              <a:t>is a good sign!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“When I was a child I play – </a:t>
            </a:r>
            <a:r>
              <a:rPr lang="en-CA" dirty="0">
                <a:highlight>
                  <a:srgbClr val="FFFF00"/>
                </a:highlight>
              </a:rPr>
              <a:t>I mean played </a:t>
            </a:r>
            <a:r>
              <a:rPr lang="en-CA" dirty="0"/>
              <a:t>– video games a lot.”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Pronunciation accuracy tip: focus on correct </a:t>
            </a:r>
            <a:r>
              <a:rPr lang="en-CA" u="sng" dirty="0"/>
              <a:t>word stress </a:t>
            </a:r>
            <a:r>
              <a:rPr lang="en-CA" dirty="0"/>
              <a:t>of </a:t>
            </a:r>
            <a:r>
              <a:rPr lang="en-CA" u="sng" dirty="0"/>
              <a:t>key</a:t>
            </a:r>
            <a:r>
              <a:rPr lang="en-CA" dirty="0"/>
              <a:t> terms.</a:t>
            </a:r>
          </a:p>
          <a:p>
            <a:pPr marL="0" indent="0">
              <a:buNone/>
            </a:pPr>
            <a:r>
              <a:rPr lang="en-CA" dirty="0"/>
              <a:t>Q:  Which syllable is stressed most in these words:</a:t>
            </a:r>
          </a:p>
          <a:p>
            <a:pPr lvl="1"/>
            <a:r>
              <a:rPr lang="en-CA" dirty="0"/>
              <a:t>Analysis</a:t>
            </a:r>
          </a:p>
          <a:p>
            <a:pPr lvl="1"/>
            <a:r>
              <a:rPr lang="en-CA" dirty="0"/>
              <a:t>Analyze</a:t>
            </a:r>
          </a:p>
          <a:p>
            <a:pPr lvl="1"/>
            <a:r>
              <a:rPr lang="en-CA" dirty="0"/>
              <a:t>Academic</a:t>
            </a:r>
          </a:p>
          <a:p>
            <a:pPr lvl="1"/>
            <a:r>
              <a:rPr lang="en-CA" dirty="0"/>
              <a:t>Industry</a:t>
            </a:r>
          </a:p>
          <a:p>
            <a:pPr lvl="1"/>
            <a:r>
              <a:rPr lang="en-CA" dirty="0"/>
              <a:t>Project (n)</a:t>
            </a:r>
          </a:p>
          <a:p>
            <a:pPr lvl="1"/>
            <a:r>
              <a:rPr lang="en-CA" dirty="0"/>
              <a:t>Variables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D316EA7D-8728-47FA-ADA1-8972245F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42986" y="489005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21BA-8B3E-4F83-9327-B476F864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         Answers!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8832-013F-4355-BC18-EC5840C1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err="1"/>
              <a:t>an</a:t>
            </a:r>
            <a:r>
              <a:rPr lang="en-CA" b="1" u="sng" dirty="0" err="1"/>
              <a:t>AL</a:t>
            </a:r>
            <a:r>
              <a:rPr lang="en-CA" dirty="0" err="1"/>
              <a:t>ysis</a:t>
            </a:r>
            <a:endParaRPr lang="en-CA" dirty="0"/>
          </a:p>
          <a:p>
            <a:pPr lvl="1"/>
            <a:r>
              <a:rPr lang="en-CA" b="1" u="sng" dirty="0" err="1"/>
              <a:t>AN</a:t>
            </a:r>
            <a:r>
              <a:rPr lang="en-CA" dirty="0" err="1"/>
              <a:t>alyze</a:t>
            </a:r>
            <a:endParaRPr lang="en-CA" dirty="0"/>
          </a:p>
          <a:p>
            <a:pPr lvl="1"/>
            <a:r>
              <a:rPr lang="en-CA" dirty="0" err="1"/>
              <a:t>Aca</a:t>
            </a:r>
            <a:r>
              <a:rPr lang="en-CA" b="1" u="sng" dirty="0" err="1"/>
              <a:t>DE</a:t>
            </a:r>
            <a:r>
              <a:rPr lang="en-CA" dirty="0" err="1"/>
              <a:t>mic</a:t>
            </a:r>
            <a:endParaRPr lang="en-CA" dirty="0"/>
          </a:p>
          <a:p>
            <a:pPr lvl="1"/>
            <a:r>
              <a:rPr lang="en-CA" b="1" u="sng" dirty="0" err="1"/>
              <a:t>IN</a:t>
            </a:r>
            <a:r>
              <a:rPr lang="en-CA" dirty="0" err="1"/>
              <a:t>dustry</a:t>
            </a:r>
            <a:endParaRPr lang="en-CA" dirty="0"/>
          </a:p>
          <a:p>
            <a:pPr lvl="1"/>
            <a:r>
              <a:rPr lang="en-CA" b="1" u="sng" dirty="0" err="1"/>
              <a:t>PRO</a:t>
            </a:r>
            <a:r>
              <a:rPr lang="en-CA" dirty="0" err="1"/>
              <a:t>ject</a:t>
            </a:r>
            <a:r>
              <a:rPr lang="en-CA" dirty="0"/>
              <a:t> (n)</a:t>
            </a:r>
          </a:p>
          <a:p>
            <a:pPr lvl="1"/>
            <a:r>
              <a:rPr lang="en-CA" b="1" u="sng" dirty="0" err="1"/>
              <a:t>VAR</a:t>
            </a:r>
            <a:r>
              <a:rPr lang="en-CA" dirty="0" err="1"/>
              <a:t>iables</a:t>
            </a:r>
            <a:endParaRPr lang="en-CA" dirty="0"/>
          </a:p>
          <a:p>
            <a:pPr lvl="1"/>
            <a:endParaRPr lang="en-CA" dirty="0"/>
          </a:p>
          <a:p>
            <a:pPr marL="457200" lvl="1" indent="0">
              <a:buNone/>
            </a:pPr>
            <a:r>
              <a:rPr lang="en-CA" dirty="0"/>
              <a:t>Idea: Choose 5-10  key terms in your field of study to </a:t>
            </a:r>
            <a:r>
              <a:rPr lang="en-CA" dirty="0">
                <a:highlight>
                  <a:srgbClr val="FFFF00"/>
                </a:highlight>
              </a:rPr>
              <a:t>perfect*.</a:t>
            </a:r>
          </a:p>
          <a:p>
            <a:pPr marL="457200" lvl="1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CA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CA" sz="1100" dirty="0">
                <a:highlight>
                  <a:srgbClr val="FFFF00"/>
                </a:highlight>
              </a:rPr>
              <a:t>*</a:t>
            </a:r>
            <a:r>
              <a:rPr lang="en-CA" sz="1100" dirty="0" err="1">
                <a:highlight>
                  <a:srgbClr val="FFFF00"/>
                </a:highlight>
              </a:rPr>
              <a:t>per</a:t>
            </a:r>
            <a:r>
              <a:rPr lang="en-CA" sz="1100" b="1" u="sng" dirty="0" err="1">
                <a:highlight>
                  <a:srgbClr val="FFFF00"/>
                </a:highlight>
              </a:rPr>
              <a:t>FECT</a:t>
            </a:r>
            <a:r>
              <a:rPr lang="en-CA" sz="1100" b="1" u="sng" dirty="0">
                <a:highlight>
                  <a:srgbClr val="FFFF00"/>
                </a:highlight>
              </a:rPr>
              <a:t> </a:t>
            </a:r>
            <a:r>
              <a:rPr lang="en-CA" sz="1100" dirty="0">
                <a:highlight>
                  <a:srgbClr val="FFFF00"/>
                </a:highlight>
              </a:rPr>
              <a:t>(verb form)</a:t>
            </a:r>
          </a:p>
        </p:txBody>
      </p:sp>
      <p:pic>
        <p:nvPicPr>
          <p:cNvPr id="4" name="Content Placeholder 10" descr="A close up of a sign&#10;&#10;Description automatically generated">
            <a:extLst>
              <a:ext uri="{FF2B5EF4-FFF2-40B4-BE49-F238E27FC236}">
                <a16:creationId xmlns:a16="http://schemas.microsoft.com/office/drawing/2014/main" id="{0EDBA9CE-002D-4BBE-A711-DD089EE2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42986" y="489005"/>
            <a:ext cx="1338263" cy="10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54BC-4E31-4DE2-A737-D2754DA4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Either Fluency or Accuracy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956F-AE7B-4F8A-BCC9-56E0B0C9D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690688"/>
            <a:ext cx="10515600" cy="4351338"/>
          </a:xfrm>
        </p:spPr>
        <p:txBody>
          <a:bodyPr/>
          <a:lstStyle/>
          <a:p>
            <a:r>
              <a:rPr lang="en-CA" dirty="0"/>
              <a:t>Assess your current level</a:t>
            </a:r>
          </a:p>
          <a:p>
            <a:r>
              <a:rPr lang="en-CA" dirty="0"/>
              <a:t>Choose a </a:t>
            </a:r>
            <a:r>
              <a:rPr lang="en-CA" u="sng" dirty="0"/>
              <a:t>specific</a:t>
            </a:r>
            <a:r>
              <a:rPr lang="en-CA" dirty="0"/>
              <a:t> aspect to improve</a:t>
            </a:r>
          </a:p>
          <a:p>
            <a:r>
              <a:rPr lang="en-CA" dirty="0"/>
              <a:t>Create a SMART goal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Book an appointment with</a:t>
            </a:r>
          </a:p>
          <a:p>
            <a:pPr marL="0" indent="0">
              <a:buNone/>
            </a:pPr>
            <a:r>
              <a:rPr lang="en-CA" dirty="0"/>
              <a:t>IAS to help with the above!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https://vancouver.mywconline.com/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F1F31-B177-43BB-BB73-DD0DBFBA4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1" y="1813780"/>
            <a:ext cx="5429250" cy="37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DD60-8877-4FC4-8BCF-893CB1A3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Improving Academic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D7FD1-D061-4571-A60B-F7816202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The Academic Spoken English Strategies Survey (ASESS) survey can help you become aware of strategies: </a:t>
            </a:r>
            <a:r>
              <a:rPr lang="en-US" dirty="0">
                <a:hlinkClick r:id="rId2" action="ppaction://hlinkfile"/>
              </a:rPr>
              <a:t>file:///C:/Users/sylvi/OneDrive/Documents/IAS/I20%20workshops/Boost%20Your%20Oral%20English/ASESS%20Survey%20Speaking%20Only(2).pdf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Which aspects do you already use?</a:t>
            </a:r>
          </a:p>
          <a:p>
            <a:r>
              <a:rPr lang="en-US" dirty="0"/>
              <a:t>Which strategies do you want to try?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Make a SMART goal!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200" dirty="0"/>
              <a:t>Thank you to C. Dawn Johnson, </a:t>
            </a:r>
            <a:r>
              <a:rPr lang="it-IT" sz="2200" dirty="0"/>
              <a:t>BEd, MA, EdD Candidate, for sharing this survey and ideas for using it with students.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2784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699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Boost Your Oral English</vt:lpstr>
      <vt:lpstr>Oral (Spoken) English: Two Aspects</vt:lpstr>
      <vt:lpstr>You: Fluency             and Accuracy </vt:lpstr>
      <vt:lpstr>        Fluency: How to Improve</vt:lpstr>
      <vt:lpstr>             Accuracy: How to Improve</vt:lpstr>
      <vt:lpstr>            More on Accuracy</vt:lpstr>
      <vt:lpstr>             Answers!</vt:lpstr>
      <vt:lpstr>For Either Fluency or Accuracy …</vt:lpstr>
      <vt:lpstr>Improving Academic Speaking</vt:lpstr>
      <vt:lpstr>Helpful Resources</vt:lpstr>
      <vt:lpstr>To Sum Up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Your Oral English</dc:title>
  <dc:creator>Sylvia Arnold</dc:creator>
  <cp:lastModifiedBy>Sylvia Arnold</cp:lastModifiedBy>
  <cp:revision>2</cp:revision>
  <cp:lastPrinted>2020-05-26T22:45:09Z</cp:lastPrinted>
  <dcterms:created xsi:type="dcterms:W3CDTF">2020-05-26T05:54:38Z</dcterms:created>
  <dcterms:modified xsi:type="dcterms:W3CDTF">2020-05-27T00:13:47Z</dcterms:modified>
</cp:coreProperties>
</file>