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0" r:id="rId6"/>
    <p:sldId id="261" r:id="rId7"/>
    <p:sldId id="266" r:id="rId8"/>
    <p:sldId id="267" r:id="rId9"/>
    <p:sldId id="262" r:id="rId10"/>
    <p:sldId id="264" r:id="rId11"/>
    <p:sldId id="263" r:id="rId12"/>
    <p:sldId id="265" r:id="rId13"/>
    <p:sldId id="269" r:id="rId14"/>
    <p:sldId id="271" r:id="rId15"/>
    <p:sldId id="272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8D96A-DDB3-4C49-9305-27AEBB02A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FBB0B-8713-4A6A-AE83-CBC35AB78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A7695-AE3A-4DB8-820C-E8A95C48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2021-01-12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15B0B-AF38-4E20-B1E2-28DE8A9C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E4830-FE47-4815-9CEA-41306BFF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49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3CC1-DD44-416C-BB03-AE4537C6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03985-D909-4B9A-A5B9-8FC2167E3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A0AB6-D16F-4631-AF83-8B24DCAD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2021-01-12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5047F-31EC-4565-BD56-4303009B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870AE-0AE4-4AA6-A842-AACD53C6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74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DC54A-6C47-47F7-A1DC-A99B62FE3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BA6FE-E98C-4F74-BE91-9EAC3F423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55B79-8564-442F-B45E-974959D1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2021-01-12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BD51-178D-4C62-80C6-0E6F7355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04FC3-6A5F-4742-8443-0526C31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98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2342-23FC-4045-8F2E-FF107C5A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21519-41B1-47B1-A093-A1B1D02D4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7D5F-9DF3-4C7D-9939-ECDCE6BB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2021-01-12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E7A93-C54E-4B4A-AE4D-74FAF873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CC02B-B207-427A-B210-1D09C6B0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41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1AFE-EE57-4B51-9E35-567318D1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FB9CE-AA01-4216-89DA-59DDC6BE8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3F453-940E-4322-BA6C-CCE7B4D6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2021-01-12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28318-E914-41FD-A140-B094EF73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FEAF4-3714-40B2-B5B6-756D3B69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59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D08D-693C-4C64-B602-2E3982E4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6E816-8989-4034-997C-C7DF069CF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4C7A9-130E-4E5E-AEE3-1487C098F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77CB4-84E1-4E38-9E7C-650C3725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2021-01-12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B6282-E151-4F01-BD9A-3C4724D4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257B1-C205-46E5-B8F3-32378568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355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4819-C63D-4687-8D57-CAD82E01C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AF142-89DE-4866-961A-8D72F463F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C8361-6761-438F-A4BE-64E1A379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F5F6EE-41E9-408D-9BB1-F92416B64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55900-9321-46DD-85DA-4659D3FA8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BB4CCF-8A94-402D-8B7A-0070FD83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2021-01-12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61027A-F813-4B01-AD91-A4E23C05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7483-18EB-4CE5-AF1A-21E998FF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78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9068-CFCD-4197-8165-0E8F1E0F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67B7FB-965D-47DA-B4B6-A38D4FD0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2021-01-12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0ECBB-3A34-405C-9196-A2C8E633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FAC51-A254-4A0D-99CF-76E51A70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37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C07E8B-C6FC-489F-A305-66A35F39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2021-01-12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73A2E-2F26-4321-9314-7EC5C2C4A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F5FB1-AF7D-44F9-8828-40FE3CF7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23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1FC07-D6AA-4668-B5D4-BC9A998F0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AA087-CD4C-40FA-9FD4-2498EA0CF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6A40C-788D-44C6-98F3-32B0AA4AB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8A981-8047-4686-A959-05EA5531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2021-01-12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505DD-28A1-4FD9-9CBA-92F8358A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31AF0-E713-436F-B382-1F25DCC4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21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41CA-B21D-436F-BDCD-BCB23654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8A7CD-6057-455A-9C31-62176765C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5AC64-2AF5-4B20-99E5-4F12C597D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F9561-7DE5-489C-ABE5-8F65F5FA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2021-01-12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F0219-CF4F-4B27-9AA6-94A6D956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E2C11-A8EB-4D6D-A634-3E7EEB1F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179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EB32CA-B44C-464E-9ED3-D2F37444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39E5E-5B7B-453A-98F6-37BD02F75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B6A77-9FF5-456B-ADB7-DBAF1E8E4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E7EF-FF62-4672-A16A-14D69635A5FE}" type="datetimeFigureOut">
              <a:rPr lang="en-CA" smtClean="0"/>
              <a:t>2021-01-12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878C6-17A6-4892-9FD9-C4EF219FD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918EE-93AE-489B-B7BB-E8F9CFB09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95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sylvi\OneDrive\Documents\IAS\I20%20workshops\Boost%20Your%20Oral%20English\ASESS%20Survey%20Speaking%20Only(2)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sylvi\OneDrive\Documents\IAS\I20%20workshops\Boost%20Your%20Oral%20English\Discussion%20Tool%20Kit2020.pdf" TargetMode="External"/><Relationship Id="rId2" Type="http://schemas.openxmlformats.org/officeDocument/2006/relationships/hyperlink" Target="https://international.viu.ca/sites/default/files/lc_recommended_websites_s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pitalizemytitle.com/random-topic-generator/" TargetMode="External"/><Relationship Id="rId5" Type="http://schemas.openxmlformats.org/officeDocument/2006/relationships/hyperlink" Target="https://www.toastmasters.org/" TargetMode="External"/><Relationship Id="rId4" Type="http://schemas.openxmlformats.org/officeDocument/2006/relationships/hyperlink" Target="https://www.fluentu.com/blog/english/how-to-improve-spoken-english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ater_pour_2_(59785756)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target-dart-aim-success-goal-1414775/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IUELS/" TargetMode="External"/><Relationship Id="rId2" Type="http://schemas.openxmlformats.org/officeDocument/2006/relationships/hyperlink" Target="mailto:sylvia.arnold@viu.c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ater_pour_2_(59785756)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target-dart-aim-success-goal-1414775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ater_pour_2_(59785756)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target-dart-aim-success-goal-1414775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ater_pour_2_(59785756)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rget-dart-aim-success-goal-141477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rget-dart-aim-success-goal-141477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rget-dart-aim-success-goal-141477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ancouver.mywconlin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DBFC1-62FA-44F1-888D-A2D63FF2B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93" y="1238250"/>
            <a:ext cx="70031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7200" kern="1200" dirty="0">
                <a:latin typeface="+mj-lt"/>
                <a:ea typeface="+mj-ea"/>
                <a:cs typeface="+mj-cs"/>
              </a:rPr>
              <a:t>Boost Your Oral English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70A8F-F4F7-4267-9439-FA2EC67AE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1575" y="1238250"/>
            <a:ext cx="3400425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2800" dirty="0"/>
          </a:p>
          <a:p>
            <a:pPr algn="l"/>
            <a:r>
              <a:rPr lang="en-US" sz="2800" dirty="0"/>
              <a:t>An International Academic Support/ Writing Centre Workshop</a:t>
            </a:r>
          </a:p>
          <a:p>
            <a:pPr algn="l"/>
            <a:r>
              <a:rPr lang="en-US" sz="2800" dirty="0"/>
              <a:t>January 12, 2021</a:t>
            </a:r>
          </a:p>
          <a:p>
            <a:pPr algn="l"/>
            <a:endParaRPr lang="en-US" sz="28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Sylvia Arnold, Kate Weber, Suzy </a:t>
            </a:r>
            <a:r>
              <a:rPr lang="en-US" sz="1200" dirty="0" err="1"/>
              <a:t>Nachtsheim</a:t>
            </a:r>
            <a:endParaRPr lang="en-US" sz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674EC0-36F0-43EE-945E-B6E20C2CD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616" y="5385662"/>
            <a:ext cx="2846095" cy="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5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DD60-8877-4FC4-8BCF-893CB1A3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Improving Academic 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D7FD1-D061-4571-A60B-F78162028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The Academic Spoken English Strategies Survey (ASESS) survey can help you become aware of speaking strategies to use in academic situations: </a:t>
            </a:r>
            <a:r>
              <a:rPr lang="en-US" sz="1200" dirty="0">
                <a:hlinkClick r:id="rId2" action="ppaction://hlinkfile"/>
              </a:rPr>
              <a:t>file:///C:/Users/sylvi/OneDrive/Documents/IAS/I20%20workshops/Boost%20Your%20Oral%20English/ASESS%20Survey%20Speaking%20Only(2).pdf</a:t>
            </a: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Which strategies do you already use?</a:t>
            </a:r>
          </a:p>
          <a:p>
            <a:r>
              <a:rPr lang="en-US" dirty="0"/>
              <a:t>Which strategies do you want to try?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Make a SMART goal!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200" dirty="0"/>
              <a:t>Thank you to C. Dawn Johnson, </a:t>
            </a:r>
            <a:r>
              <a:rPr lang="it-IT" sz="2200" dirty="0"/>
              <a:t>BEd, MA, EdD Candidate, for sharing this survey and for ideas about using it with students.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127841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DFE4-4E25-4F0E-A8AF-C3BBB557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Helpful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91C05-3540-4938-953A-D8D481BF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889"/>
            <a:ext cx="10515600" cy="45400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of helpful websites:</a:t>
            </a:r>
            <a:r>
              <a:rPr lang="en-CA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CA" sz="14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https://international.viu.ca/sites/default/files/lc_recommended_websites_s20.pdf</a:t>
            </a:r>
            <a:endParaRPr lang="en-CA" sz="1400" dirty="0">
              <a:solidFill>
                <a:srgbClr val="0563C1"/>
              </a:solidFill>
            </a:endParaRPr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r>
              <a:rPr lang="en-US" dirty="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of discussion language: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563C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file:///C:/Users/sylvi/OneDrive/Documents/IAS/I20%20workshops/Boost%20Your%20Oral%20English/Discussion%20Tool%20Kit2020.pdf</a:t>
            </a:r>
            <a:endParaRPr lang="en-US" sz="1400" dirty="0">
              <a:solidFill>
                <a:srgbClr val="0563C1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563C1"/>
              </a:solidFill>
            </a:endParaRPr>
          </a:p>
          <a:p>
            <a:pPr marL="0" indent="0">
              <a:buNone/>
            </a:pPr>
            <a:r>
              <a:rPr lang="en-CA" u="sng" dirty="0"/>
              <a:t>Site for ideas on how to improve speaking on your own:</a:t>
            </a:r>
          </a:p>
          <a:p>
            <a:pPr marL="0" indent="0">
              <a:buNone/>
            </a:pPr>
            <a:r>
              <a:rPr lang="en-CA" sz="1400" dirty="0">
                <a:hlinkClick r:id="rId4"/>
              </a:rPr>
              <a:t>https://www.fluentu.com/blog/english/how-to-improve-spoken-english/</a:t>
            </a:r>
            <a:endParaRPr lang="en-CA" sz="1400" dirty="0"/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r>
              <a:rPr lang="en-CA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Wonderful international organization dedicated to public speaking support (join a group near you): </a:t>
            </a:r>
            <a:r>
              <a:rPr lang="en-CA" sz="1400" u="sng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https://www.toastmasters.org/</a:t>
            </a:r>
            <a:endParaRPr lang="en-CA" sz="1400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Random topic generator: </a:t>
            </a:r>
            <a:r>
              <a:rPr lang="en-US" sz="1400" dirty="0">
                <a:hlinkClick r:id="rId6"/>
              </a:rPr>
              <a:t>https://capitalizemytitle.com/random-topic-generator/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783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14CF-36E8-4F90-B5B5-A82059A82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 Sum Up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7C903-603C-4BF2-B64B-85216687A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Fluency and Accuracy are both important  </a:t>
            </a:r>
          </a:p>
          <a:p>
            <a:r>
              <a:rPr lang="en-CA" dirty="0"/>
              <a:t>Focussing on one OR the other at a time is most effective</a:t>
            </a:r>
          </a:p>
          <a:p>
            <a:r>
              <a:rPr lang="en-CA" dirty="0"/>
              <a:t>Practice regularly (even on your own)</a:t>
            </a:r>
          </a:p>
          <a:p>
            <a:r>
              <a:rPr lang="en-CA" dirty="0"/>
              <a:t>Check out the many strategies on the ASESS survey</a:t>
            </a:r>
          </a:p>
          <a:p>
            <a:r>
              <a:rPr lang="en-CA" dirty="0"/>
              <a:t>Set SMART goals </a:t>
            </a:r>
          </a:p>
          <a:p>
            <a:r>
              <a:rPr lang="en-CA" dirty="0"/>
              <a:t>Book an appointment with IAS for a speaking assessment and to help set and meet oral English SMART goals</a:t>
            </a:r>
          </a:p>
          <a:p>
            <a:pPr marL="0" indent="0">
              <a:buNone/>
            </a:pPr>
            <a:r>
              <a:rPr lang="en-CA" dirty="0"/>
              <a:t>And ….</a:t>
            </a:r>
          </a:p>
        </p:txBody>
      </p:sp>
      <p:pic>
        <p:nvPicPr>
          <p:cNvPr id="4" name="Content Placeholder 7" descr="A glass of wine&#10;&#10;Description automatically generated">
            <a:extLst>
              <a:ext uri="{FF2B5EF4-FFF2-40B4-BE49-F238E27FC236}">
                <a16:creationId xmlns:a16="http://schemas.microsoft.com/office/drawing/2014/main" id="{72AFB197-C069-43A4-96D6-39FCC41D2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71914" y="474846"/>
            <a:ext cx="1016804" cy="1106119"/>
          </a:xfrm>
          <a:prstGeom prst="rect">
            <a:avLst/>
          </a:prstGeom>
        </p:spPr>
      </p:pic>
      <p:pic>
        <p:nvPicPr>
          <p:cNvPr id="5" name="Content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678FE181-55FF-4CFE-AA9F-6903A6499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6474618" y="562268"/>
            <a:ext cx="1338263" cy="1077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A135A0-0A99-4A16-BB99-92AFDD3C6C28}"/>
              </a:ext>
            </a:extLst>
          </p:cNvPr>
          <p:cNvSpPr txBox="1"/>
          <p:nvPr/>
        </p:nvSpPr>
        <p:spPr>
          <a:xfrm>
            <a:off x="5404841" y="582692"/>
            <a:ext cx="653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42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1FFC1E-05DB-45F6-9B15-79F849606E24}"/>
              </a:ext>
            </a:extLst>
          </p:cNvPr>
          <p:cNvSpPr txBox="1"/>
          <p:nvPr/>
        </p:nvSpPr>
        <p:spPr>
          <a:xfrm>
            <a:off x="9444038" y="5729288"/>
            <a:ext cx="218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And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BB9DF-B3CB-4B65-8286-3C3FCAC03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683" y="910898"/>
            <a:ext cx="5809099" cy="4090080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7414B398-9E6E-4EF8-B990-65B498E34A6A}"/>
              </a:ext>
            </a:extLst>
          </p:cNvPr>
          <p:cNvSpPr txBox="1"/>
          <p:nvPr/>
        </p:nvSpPr>
        <p:spPr>
          <a:xfrm>
            <a:off x="3386666" y="2670188"/>
            <a:ext cx="2968978" cy="28575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Starts Monday, January 18th</a:t>
            </a:r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1D226-28C1-45EC-90CD-211478B62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357740"/>
            <a:ext cx="8177522" cy="65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7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3CC87-5679-48FF-9263-3A847E234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C66AB7-A33B-41E4-977A-D51E607E5018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CA" sz="2900" dirty="0">
                <a:latin typeface="Verdana Pro" panose="020B0604030504040204" pitchFamily="34" charset="0"/>
              </a:rPr>
              <a:t>We look forward to working with you!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CA" sz="2600" b="1" dirty="0">
                <a:solidFill>
                  <a:srgbClr val="DD1D09"/>
                </a:solidFill>
                <a:latin typeface="Verdana Pro" panose="020B0604030504040204" pitchFamily="34" charset="0"/>
              </a:rPr>
              <a:t>YOUR</a:t>
            </a:r>
            <a:r>
              <a:rPr lang="en-CA" dirty="0">
                <a:latin typeface="Verdana Pro" panose="020B0604030504040204" pitchFamily="34" charset="0"/>
              </a:rPr>
              <a:t> IAS team:</a:t>
            </a:r>
            <a:r>
              <a:rPr lang="en-CA" i="1" dirty="0">
                <a:latin typeface="Verdana Pro" panose="020B0604030504040204" pitchFamily="34" charset="0"/>
              </a:rPr>
              <a:t> Kate, Suzy, and Sylvia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CA" i="1" dirty="0">
              <a:latin typeface="Verdana Pro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Kate Weber, Suzy </a:t>
            </a:r>
            <a:r>
              <a:rPr lang="en-US" sz="2000" dirty="0" err="1"/>
              <a:t>Nachtsheim</a:t>
            </a:r>
            <a:r>
              <a:rPr lang="en-US" sz="2000" dirty="0"/>
              <a:t>, and Sylvia Arnold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CA" sz="2000" dirty="0">
              <a:latin typeface="Verdana Pro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CA" sz="2000" dirty="0">
              <a:latin typeface="Verdana Pro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CA" sz="2000" dirty="0">
              <a:latin typeface="Verdana Pro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CA" sz="2000" dirty="0">
              <a:latin typeface="Verdana Pro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CA" sz="2000" dirty="0">
              <a:latin typeface="Verdana Pro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CA" sz="2000" dirty="0">
              <a:latin typeface="Verdana Pro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CA" sz="2000" dirty="0">
                <a:latin typeface="Verdana Pro" panose="020B0604030504040204" pitchFamily="34" charset="0"/>
              </a:rPr>
              <a:t>+ Workshop feedback: anonymous poll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CA" sz="2000" dirty="0">
                <a:latin typeface="Verdana Pro" panose="020B0604030504040204" pitchFamily="34" charset="0"/>
              </a:rPr>
              <a:t>+ Questions?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CA" sz="2000" dirty="0">
              <a:latin typeface="Verdana Pro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CA" dirty="0">
              <a:latin typeface="Verdana Pro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CA" dirty="0">
              <a:latin typeface="Verdana Pro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CA" sz="1700" dirty="0">
                <a:latin typeface="Verdana Pro" panose="020B0604030504040204" pitchFamily="34" charset="0"/>
              </a:rPr>
              <a:t>More Questions: </a:t>
            </a:r>
            <a:r>
              <a:rPr lang="en-CA" sz="1700" dirty="0">
                <a:latin typeface="Verdana Pro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sylvia.arnold@viu.ca</a:t>
            </a:r>
            <a:r>
              <a:rPr lang="en-CA" sz="1700" dirty="0">
                <a:latin typeface="Verdana Pro" panose="020B0604030504040204" pitchFamily="34" charset="0"/>
              </a:rPr>
              <a:t>         </a:t>
            </a:r>
            <a:r>
              <a:rPr lang="en-US" altLang="en-US" sz="1300" b="1" dirty="0">
                <a:latin typeface="Proxima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VIU International Academic Support</a:t>
            </a:r>
            <a:r>
              <a:rPr lang="en-US" altLang="en-US" sz="1300" b="1" dirty="0">
                <a:latin typeface="ProximaNova"/>
              </a:rPr>
              <a:t> </a:t>
            </a:r>
            <a:endParaRPr lang="en-CA" sz="1300" dirty="0">
              <a:latin typeface="Verdana Pro" panose="020B0604030504040204" pitchFamily="34" charset="0"/>
            </a:endParaRPr>
          </a:p>
          <a:p>
            <a:endParaRPr lang="en-CA" dirty="0"/>
          </a:p>
        </p:txBody>
      </p:sp>
      <p:pic>
        <p:nvPicPr>
          <p:cNvPr id="5" name="Picture 4" descr="Facebook link">
            <a:extLst>
              <a:ext uri="{FF2B5EF4-FFF2-40B4-BE49-F238E27FC236}">
                <a16:creationId xmlns:a16="http://schemas.microsoft.com/office/drawing/2014/main" id="{48A9176D-10F5-432C-91F8-DBF4D1AAE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65" y="6026943"/>
            <a:ext cx="262290" cy="2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3F09EC-49B0-46DF-9174-E14217775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23" y="3216590"/>
            <a:ext cx="3428999" cy="95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3027-8A6C-4BA9-846A-F76B28BF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Oral (Spoken) English: Two Aspects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32958-665A-495B-AB64-F44CF3310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Fluency</a:t>
            </a:r>
          </a:p>
        </p:txBody>
      </p:sp>
      <p:pic>
        <p:nvPicPr>
          <p:cNvPr id="8" name="Content Placeholder 7" descr="A glass of wine&#10;&#10;Description automatically generated">
            <a:extLst>
              <a:ext uri="{FF2B5EF4-FFF2-40B4-BE49-F238E27FC236}">
                <a16:creationId xmlns:a16="http://schemas.microsoft.com/office/drawing/2014/main" id="{5FD13C3A-5B8D-4F77-967A-2E426A8508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90667" y="2505075"/>
            <a:ext cx="2456028" cy="267176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D9833-45CF-4630-BFEC-7D98E9482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Accuracy</a:t>
            </a:r>
          </a:p>
        </p:txBody>
      </p:sp>
      <p:pic>
        <p:nvPicPr>
          <p:cNvPr id="11" name="Content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AC324530-CAEC-4E55-AE43-EC95276AFE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296747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911001-8BC6-43F0-92CB-AEDD4236AC28}"/>
              </a:ext>
            </a:extLst>
          </p:cNvPr>
          <p:cNvSpPr txBox="1"/>
          <p:nvPr/>
        </p:nvSpPr>
        <p:spPr>
          <a:xfrm>
            <a:off x="1856509" y="5791200"/>
            <a:ext cx="333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Being able to make your point without stopping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6AC479-C339-4B5D-8F62-F089E3759AAA}"/>
              </a:ext>
            </a:extLst>
          </p:cNvPr>
          <p:cNvSpPr txBox="1"/>
          <p:nvPr/>
        </p:nvSpPr>
        <p:spPr>
          <a:xfrm>
            <a:off x="7426038" y="5791200"/>
            <a:ext cx="348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Using accurate grammar,</a:t>
            </a:r>
          </a:p>
          <a:p>
            <a:r>
              <a:rPr lang="en-CA" dirty="0"/>
              <a:t>pronunciation, and word choice</a:t>
            </a:r>
          </a:p>
        </p:txBody>
      </p:sp>
    </p:spTree>
    <p:extLst>
      <p:ext uri="{BB962C8B-B14F-4D97-AF65-F5344CB8AC3E}">
        <p14:creationId xmlns:p14="http://schemas.microsoft.com/office/powerpoint/2010/main" val="69747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8C5E-4CCF-4FC1-9A1B-82AA89F8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You: Fluency             and Accuracy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6919E-C4C7-465C-9877-14CC38ED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Q1.  Which is more important, fluency or accuracy?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Q2.  On a scale of 1 (low) – 10 (high), how would your rate your oral</a:t>
            </a:r>
          </a:p>
          <a:p>
            <a:pPr marL="0" indent="0">
              <a:buNone/>
            </a:pPr>
            <a:r>
              <a:rPr lang="en-CA" dirty="0"/>
              <a:t>        fluency?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Q3. On a scale of 1 (low) – 10 (high), how would your rate your oral</a:t>
            </a:r>
          </a:p>
          <a:p>
            <a:pPr marL="0" indent="0">
              <a:buNone/>
            </a:pPr>
            <a:r>
              <a:rPr lang="en-CA" dirty="0"/>
              <a:t>        accuracy?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Content Placeholder 7" descr="A glass of wine&#10;&#10;Description automatically generated">
            <a:extLst>
              <a:ext uri="{FF2B5EF4-FFF2-40B4-BE49-F238E27FC236}">
                <a16:creationId xmlns:a16="http://schemas.microsoft.com/office/drawing/2014/main" id="{F462CA28-766F-45F2-B7FC-44AF6B4D2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71914" y="474846"/>
            <a:ext cx="1016804" cy="1106119"/>
          </a:xfrm>
          <a:prstGeom prst="rect">
            <a:avLst/>
          </a:prstGeom>
        </p:spPr>
      </p:pic>
      <p:pic>
        <p:nvPicPr>
          <p:cNvPr id="5" name="Content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BF809DD8-A42D-4C83-8C44-53EA4BD44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529636" y="467610"/>
            <a:ext cx="1338263" cy="10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EB39-04EE-47DD-A3D5-BD05BE47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      Fluency: How to Improve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5C69-13CB-470E-8D27-3944E86B2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Immerse yourself in an English speaking environment and take every opportunity to speak (this is the gold standard)</a:t>
            </a:r>
          </a:p>
          <a:p>
            <a:r>
              <a:rPr lang="en-CA" dirty="0"/>
              <a:t>Find someone to chat with regularly</a:t>
            </a:r>
          </a:p>
          <a:p>
            <a:r>
              <a:rPr lang="en-CA" dirty="0"/>
              <a:t>Talk to yourself regularly (Yes! This works.)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/>
              <a:t>Key is focus on meaning. Don’t worry about accurate grammar, pronunciation, word choice.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Content Placeholder 7" descr="A glass of wine&#10;&#10;Description automatically generated">
            <a:extLst>
              <a:ext uri="{FF2B5EF4-FFF2-40B4-BE49-F238E27FC236}">
                <a16:creationId xmlns:a16="http://schemas.microsoft.com/office/drawing/2014/main" id="{32A409F2-E1BD-413C-8036-6511419D4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365125"/>
            <a:ext cx="1016804" cy="11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3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4A00D1-E7E7-40D3-9454-B8B289716ABF}"/>
              </a:ext>
            </a:extLst>
          </p:cNvPr>
          <p:cNvSpPr txBox="1"/>
          <p:nvPr/>
        </p:nvSpPr>
        <p:spPr>
          <a:xfrm>
            <a:off x="3364089" y="31020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https://capitalizemytitle.com/random-topic-generator/</a:t>
            </a:r>
          </a:p>
        </p:txBody>
      </p:sp>
    </p:spTree>
    <p:extLst>
      <p:ext uri="{BB962C8B-B14F-4D97-AF65-F5344CB8AC3E}">
        <p14:creationId xmlns:p14="http://schemas.microsoft.com/office/powerpoint/2010/main" val="42671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AC15A-9666-47AB-871A-06000448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           Accuracy: How to Improve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779C7-34EA-49DE-A0B2-0D1DEE71F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Decide what specific aspect you want to improve and focus on it for a specific period of time (5 minutes/30 minutes/ in class)</a:t>
            </a:r>
          </a:p>
          <a:p>
            <a:r>
              <a:rPr lang="en-CA" dirty="0"/>
              <a:t>e.g. grammar: using past tense correctly,  using he/she correctly</a:t>
            </a:r>
          </a:p>
          <a:p>
            <a:r>
              <a:rPr lang="en-CA" dirty="0"/>
              <a:t>e.g. pronunciation: putting stress on content words (nouns, verbs, adjectives, adverbs) in a sentence, pronouncing three key words</a:t>
            </a:r>
          </a:p>
          <a:p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Find a partner to point out your mistakes (and successes!)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No partner? Record yourself and listen for mistakes (and successes!)</a:t>
            </a:r>
          </a:p>
        </p:txBody>
      </p:sp>
      <p:pic>
        <p:nvPicPr>
          <p:cNvPr id="4" name="Content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80EAE836-5294-4613-977D-347198D77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042986" y="489005"/>
            <a:ext cx="1338263" cy="10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7C96-1EFF-44E1-9D1B-6C46EBD4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          More on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73DB4-E55F-47D9-9CDE-916CE4AF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4511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>
                <a:highlight>
                  <a:srgbClr val="FFFF00"/>
                </a:highlight>
              </a:rPr>
              <a:t>Correcting yourself </a:t>
            </a:r>
            <a:r>
              <a:rPr lang="en-CA" dirty="0"/>
              <a:t>is a good sign!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dirty="0"/>
              <a:t>“When I was a child I play – </a:t>
            </a:r>
            <a:r>
              <a:rPr lang="en-CA" dirty="0">
                <a:highlight>
                  <a:srgbClr val="FFFF00"/>
                </a:highlight>
              </a:rPr>
              <a:t>I mean played </a:t>
            </a:r>
            <a:r>
              <a:rPr lang="en-CA" dirty="0"/>
              <a:t>– video games a lot.”</a:t>
            </a:r>
          </a:p>
          <a:p>
            <a:pPr marL="457200" lvl="1" indent="0">
              <a:buNone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Pronunciation accuracy tip: focus on correct </a:t>
            </a:r>
            <a:r>
              <a:rPr lang="en-CA" u="sng" dirty="0"/>
              <a:t>word stress </a:t>
            </a:r>
            <a:r>
              <a:rPr lang="en-CA" dirty="0"/>
              <a:t>of </a:t>
            </a:r>
            <a:r>
              <a:rPr lang="en-CA" u="sng" dirty="0"/>
              <a:t>key</a:t>
            </a:r>
            <a:r>
              <a:rPr lang="en-CA" dirty="0"/>
              <a:t> terms.</a:t>
            </a:r>
          </a:p>
          <a:p>
            <a:pPr marL="457200" lvl="1" indent="0">
              <a:buNone/>
            </a:pPr>
            <a:r>
              <a:rPr lang="en-CA" b="1" dirty="0" err="1"/>
              <a:t>CA</a:t>
            </a:r>
            <a:r>
              <a:rPr lang="en-CA" dirty="0" err="1"/>
              <a:t>nada</a:t>
            </a:r>
            <a:r>
              <a:rPr lang="en-CA" dirty="0"/>
              <a:t> vs </a:t>
            </a:r>
            <a:r>
              <a:rPr lang="en-CA" dirty="0" err="1"/>
              <a:t>Ca</a:t>
            </a:r>
            <a:r>
              <a:rPr lang="en-CA" b="1" dirty="0" err="1"/>
              <a:t>NA</a:t>
            </a:r>
            <a:r>
              <a:rPr lang="en-CA" dirty="0" err="1"/>
              <a:t>dian</a:t>
            </a: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dirty="0"/>
              <a:t>Q:  Which syllable is stressed most in these words:</a:t>
            </a:r>
          </a:p>
          <a:p>
            <a:pPr lvl="2"/>
            <a:r>
              <a:rPr lang="en-CA" dirty="0"/>
              <a:t>Analysis</a:t>
            </a:r>
          </a:p>
          <a:p>
            <a:pPr lvl="2"/>
            <a:r>
              <a:rPr lang="en-CA" dirty="0"/>
              <a:t>Analyze</a:t>
            </a:r>
          </a:p>
          <a:p>
            <a:pPr lvl="2"/>
            <a:r>
              <a:rPr lang="en-CA" dirty="0"/>
              <a:t>Academic</a:t>
            </a:r>
          </a:p>
          <a:p>
            <a:pPr lvl="2"/>
            <a:r>
              <a:rPr lang="en-CA" dirty="0"/>
              <a:t>Industry</a:t>
            </a:r>
          </a:p>
          <a:p>
            <a:pPr lvl="2"/>
            <a:r>
              <a:rPr lang="en-CA" dirty="0"/>
              <a:t>Project (n)</a:t>
            </a:r>
          </a:p>
          <a:p>
            <a:pPr lvl="2"/>
            <a:r>
              <a:rPr lang="en-CA" dirty="0"/>
              <a:t>Variables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Content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D316EA7D-8728-47FA-ADA1-8972245FB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042986" y="489005"/>
            <a:ext cx="1338263" cy="10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21BA-8B3E-4F83-9327-B476F864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           Answers!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8832-013F-4355-BC18-EC5840C19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/>
              <a:t>analysis: </a:t>
            </a:r>
            <a:r>
              <a:rPr lang="en-CA" dirty="0" err="1"/>
              <a:t>an</a:t>
            </a:r>
            <a:r>
              <a:rPr lang="en-CA" b="1" u="sng" dirty="0" err="1"/>
              <a:t>AL</a:t>
            </a:r>
            <a:r>
              <a:rPr lang="en-CA" dirty="0" err="1"/>
              <a:t>ysis</a:t>
            </a:r>
            <a:endParaRPr lang="en-CA" dirty="0"/>
          </a:p>
          <a:p>
            <a:pPr lvl="1"/>
            <a:r>
              <a:rPr lang="en-CA" dirty="0"/>
              <a:t>analyze: </a:t>
            </a:r>
            <a:r>
              <a:rPr lang="en-CA" b="1" u="sng" dirty="0" err="1"/>
              <a:t>AN</a:t>
            </a:r>
            <a:r>
              <a:rPr lang="en-CA" dirty="0" err="1"/>
              <a:t>alyze</a:t>
            </a:r>
            <a:endParaRPr lang="en-CA" dirty="0"/>
          </a:p>
          <a:p>
            <a:pPr lvl="1"/>
            <a:r>
              <a:rPr lang="en-CA" dirty="0"/>
              <a:t>academic: </a:t>
            </a:r>
            <a:r>
              <a:rPr lang="en-CA" dirty="0" err="1"/>
              <a:t>Aca</a:t>
            </a:r>
            <a:r>
              <a:rPr lang="en-CA" b="1" u="sng" dirty="0" err="1"/>
              <a:t>DE</a:t>
            </a:r>
            <a:r>
              <a:rPr lang="en-CA" dirty="0" err="1"/>
              <a:t>mic</a:t>
            </a:r>
            <a:endParaRPr lang="en-CA" dirty="0"/>
          </a:p>
          <a:p>
            <a:pPr lvl="1"/>
            <a:r>
              <a:rPr lang="en-CA" dirty="0"/>
              <a:t>industry:</a:t>
            </a:r>
            <a:r>
              <a:rPr lang="en-CA" b="1" u="sng" dirty="0"/>
              <a:t> </a:t>
            </a:r>
            <a:r>
              <a:rPr lang="en-CA" b="1" u="sng" dirty="0" err="1"/>
              <a:t>IN</a:t>
            </a:r>
            <a:r>
              <a:rPr lang="en-CA" dirty="0" err="1"/>
              <a:t>dustry</a:t>
            </a:r>
            <a:endParaRPr lang="en-CA" dirty="0"/>
          </a:p>
          <a:p>
            <a:pPr lvl="1"/>
            <a:r>
              <a:rPr lang="en-CA" dirty="0"/>
              <a:t>project:</a:t>
            </a:r>
            <a:r>
              <a:rPr lang="en-CA" b="1" u="sng" dirty="0"/>
              <a:t> </a:t>
            </a:r>
            <a:r>
              <a:rPr lang="en-CA" b="1" u="sng" dirty="0" err="1"/>
              <a:t>PRO</a:t>
            </a:r>
            <a:r>
              <a:rPr lang="en-CA" dirty="0" err="1"/>
              <a:t>ject</a:t>
            </a:r>
            <a:r>
              <a:rPr lang="en-CA" dirty="0"/>
              <a:t> (n)</a:t>
            </a:r>
          </a:p>
          <a:p>
            <a:pPr lvl="1"/>
            <a:r>
              <a:rPr lang="en-CA" dirty="0"/>
              <a:t>variables:</a:t>
            </a:r>
            <a:r>
              <a:rPr lang="en-CA" b="1" u="sng" dirty="0"/>
              <a:t> </a:t>
            </a:r>
            <a:r>
              <a:rPr lang="en-CA" b="1" u="sng" dirty="0" err="1"/>
              <a:t>VAR</a:t>
            </a:r>
            <a:r>
              <a:rPr lang="en-CA" dirty="0" err="1"/>
              <a:t>iables</a:t>
            </a:r>
            <a:endParaRPr lang="en-CA" dirty="0"/>
          </a:p>
          <a:p>
            <a:pPr lvl="1"/>
            <a:endParaRPr lang="en-CA" dirty="0"/>
          </a:p>
          <a:p>
            <a:pPr marL="457200" lvl="1" indent="0">
              <a:buNone/>
            </a:pPr>
            <a:r>
              <a:rPr lang="en-CA" dirty="0"/>
              <a:t>Idea: Choose 5-10  key terms in your field of study to </a:t>
            </a:r>
            <a:r>
              <a:rPr lang="en-CA" dirty="0">
                <a:highlight>
                  <a:srgbClr val="FFFF00"/>
                </a:highlight>
              </a:rPr>
              <a:t>perfect*.</a:t>
            </a:r>
          </a:p>
          <a:p>
            <a:pPr marL="457200" lvl="1" indent="0">
              <a:buNone/>
            </a:pPr>
            <a:endParaRPr lang="en-CA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CA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r>
              <a:rPr lang="en-CA" sz="1100" dirty="0">
                <a:highlight>
                  <a:srgbClr val="FFFF00"/>
                </a:highlight>
              </a:rPr>
              <a:t>*</a:t>
            </a:r>
            <a:r>
              <a:rPr lang="en-CA" sz="1100" dirty="0" err="1">
                <a:highlight>
                  <a:srgbClr val="FFFF00"/>
                </a:highlight>
              </a:rPr>
              <a:t>per</a:t>
            </a:r>
            <a:r>
              <a:rPr lang="en-CA" sz="1100" b="1" u="sng" dirty="0" err="1">
                <a:highlight>
                  <a:srgbClr val="FFFF00"/>
                </a:highlight>
              </a:rPr>
              <a:t>FECT</a:t>
            </a:r>
            <a:r>
              <a:rPr lang="en-CA" sz="1100" b="1" u="sng" dirty="0">
                <a:highlight>
                  <a:srgbClr val="FFFF00"/>
                </a:highlight>
              </a:rPr>
              <a:t> </a:t>
            </a:r>
            <a:r>
              <a:rPr lang="en-CA" sz="1100" dirty="0">
                <a:highlight>
                  <a:srgbClr val="FFFF00"/>
                </a:highlight>
              </a:rPr>
              <a:t>(verb form)</a:t>
            </a:r>
          </a:p>
        </p:txBody>
      </p:sp>
      <p:pic>
        <p:nvPicPr>
          <p:cNvPr id="4" name="Content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0EDBA9CE-002D-4BBE-A711-DD089EE26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042986" y="489005"/>
            <a:ext cx="1338263" cy="10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54BC-4E31-4DE2-A737-D2754DA4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 Either Fluency or Accuracy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7956F-AE7B-4F8A-BCC9-56E0B0C9D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1690688"/>
            <a:ext cx="10515600" cy="4351338"/>
          </a:xfrm>
        </p:spPr>
        <p:txBody>
          <a:bodyPr/>
          <a:lstStyle/>
          <a:p>
            <a:r>
              <a:rPr lang="en-CA" dirty="0"/>
              <a:t>Assess your current level</a:t>
            </a:r>
          </a:p>
          <a:p>
            <a:r>
              <a:rPr lang="en-CA" dirty="0"/>
              <a:t>Choose a </a:t>
            </a:r>
            <a:r>
              <a:rPr lang="en-CA" u="sng" dirty="0"/>
              <a:t>specific</a:t>
            </a:r>
            <a:r>
              <a:rPr lang="en-CA" dirty="0"/>
              <a:t> aspect to improve</a:t>
            </a:r>
          </a:p>
          <a:p>
            <a:r>
              <a:rPr lang="en-CA" dirty="0"/>
              <a:t>Create a SMART goal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Book an appointment with</a:t>
            </a:r>
          </a:p>
          <a:p>
            <a:pPr marL="0" indent="0">
              <a:buNone/>
            </a:pPr>
            <a:r>
              <a:rPr lang="en-CA" dirty="0"/>
              <a:t>IAS to help with the above!</a:t>
            </a:r>
          </a:p>
          <a:p>
            <a:pPr marL="0" indent="0">
              <a:buNone/>
            </a:pPr>
            <a:r>
              <a:rPr lang="en-CA" dirty="0">
                <a:hlinkClick r:id="rId2"/>
              </a:rPr>
              <a:t>https://vancouver.mywconline.com/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F1F31-B177-43BB-BB73-DD0DBFBA46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62751" y="1813780"/>
            <a:ext cx="5429250" cy="37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1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795</Words>
  <Application>Microsoft Office PowerPoint</Application>
  <PresentationFormat>Widescreen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ProximaNova</vt:lpstr>
      <vt:lpstr>Verdana Pro</vt:lpstr>
      <vt:lpstr>Wingdings</vt:lpstr>
      <vt:lpstr>Office Theme</vt:lpstr>
      <vt:lpstr>Boost Your Oral English</vt:lpstr>
      <vt:lpstr>Oral (Spoken) English: Two Aspects</vt:lpstr>
      <vt:lpstr>You: Fluency             and Accuracy </vt:lpstr>
      <vt:lpstr>        Fluency: How to Improve</vt:lpstr>
      <vt:lpstr>PowerPoint Presentation</vt:lpstr>
      <vt:lpstr>             Accuracy: How to Improve</vt:lpstr>
      <vt:lpstr>            More on Accuracy</vt:lpstr>
      <vt:lpstr>             Answers!</vt:lpstr>
      <vt:lpstr>For Either Fluency or Accuracy …</vt:lpstr>
      <vt:lpstr>Improving Academic Speaking</vt:lpstr>
      <vt:lpstr>Helpful Resources</vt:lpstr>
      <vt:lpstr>To Sum Up …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 Your Oral English</dc:title>
  <dc:creator>Sylvia Arnold</dc:creator>
  <cp:lastModifiedBy>Sylvia Arnold</cp:lastModifiedBy>
  <cp:revision>7</cp:revision>
  <cp:lastPrinted>2020-05-26T22:45:09Z</cp:lastPrinted>
  <dcterms:created xsi:type="dcterms:W3CDTF">2020-05-26T05:54:38Z</dcterms:created>
  <dcterms:modified xsi:type="dcterms:W3CDTF">2021-01-13T00:21:50Z</dcterms:modified>
</cp:coreProperties>
</file>