
<file path=[Content_Types].xml><?xml version="1.0" encoding="utf-8"?>
<Types xmlns="http://schemas.openxmlformats.org/package/2006/content-types">
  <Default Extension="gif" ContentType="image/gi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1"/>
  </p:notesMasterIdLst>
  <p:sldIdLst>
    <p:sldId id="256" r:id="rId2"/>
    <p:sldId id="291" r:id="rId3"/>
    <p:sldId id="258" r:id="rId4"/>
    <p:sldId id="260" r:id="rId5"/>
    <p:sldId id="268" r:id="rId6"/>
    <p:sldId id="262" r:id="rId7"/>
    <p:sldId id="285" r:id="rId8"/>
    <p:sldId id="271" r:id="rId9"/>
    <p:sldId id="261" r:id="rId10"/>
    <p:sldId id="263" r:id="rId11"/>
    <p:sldId id="264" r:id="rId12"/>
    <p:sldId id="265" r:id="rId13"/>
    <p:sldId id="269" r:id="rId14"/>
    <p:sldId id="276" r:id="rId15"/>
    <p:sldId id="266" r:id="rId16"/>
    <p:sldId id="270" r:id="rId17"/>
    <p:sldId id="272" r:id="rId18"/>
    <p:sldId id="277" r:id="rId19"/>
    <p:sldId id="278" r:id="rId20"/>
    <p:sldId id="286" r:id="rId21"/>
    <p:sldId id="267" r:id="rId22"/>
    <p:sldId id="273" r:id="rId23"/>
    <p:sldId id="274" r:id="rId24"/>
    <p:sldId id="279" r:id="rId25"/>
    <p:sldId id="280" r:id="rId26"/>
    <p:sldId id="287" r:id="rId27"/>
    <p:sldId id="288" r:id="rId28"/>
    <p:sldId id="289" r:id="rId29"/>
    <p:sldId id="290" r:id="rId3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6EE421B-0D89-49C5-8893-CC551CF000DE}" v="253" dt="2020-11-24T21:19:40.92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4249" autoAdjust="0"/>
  </p:normalViewPr>
  <p:slideViewPr>
    <p:cSldViewPr snapToGrid="0">
      <p:cViewPr varScale="1">
        <p:scale>
          <a:sx n="80" d="100"/>
          <a:sy n="80" d="100"/>
        </p:scale>
        <p:origin x="378"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D86C4B4-9C2F-4A2E-B065-CF49D416130F}" type="datetimeFigureOut">
              <a:rPr lang="en-CA" smtClean="0"/>
              <a:t>2021-01-14</a:t>
            </a:fld>
            <a:endParaRPr lang="en-CA"/>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CD96D4B-1C2E-4D07-8201-372A62DFD53B}" type="slidenum">
              <a:rPr lang="en-CA" smtClean="0"/>
              <a:t>‹#›</a:t>
            </a:fld>
            <a:endParaRPr lang="en-CA"/>
          </a:p>
        </p:txBody>
      </p:sp>
    </p:spTree>
    <p:extLst>
      <p:ext uri="{BB962C8B-B14F-4D97-AF65-F5344CB8AC3E}">
        <p14:creationId xmlns:p14="http://schemas.microsoft.com/office/powerpoint/2010/main" val="19066069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FCD96D4B-1C2E-4D07-8201-372A62DFD53B}" type="slidenum">
              <a:rPr lang="en-CA" smtClean="0"/>
              <a:t>4</a:t>
            </a:fld>
            <a:endParaRPr lang="en-CA"/>
          </a:p>
        </p:txBody>
      </p:sp>
    </p:spTree>
    <p:extLst>
      <p:ext uri="{BB962C8B-B14F-4D97-AF65-F5344CB8AC3E}">
        <p14:creationId xmlns:p14="http://schemas.microsoft.com/office/powerpoint/2010/main" val="5775254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FD3D4D-7AA7-41A1-809E-59BF36D7CCF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CA"/>
          </a:p>
        </p:txBody>
      </p:sp>
      <p:sp>
        <p:nvSpPr>
          <p:cNvPr id="3" name="Subtitle 2">
            <a:extLst>
              <a:ext uri="{FF2B5EF4-FFF2-40B4-BE49-F238E27FC236}">
                <a16:creationId xmlns:a16="http://schemas.microsoft.com/office/drawing/2014/main" id="{52002B31-DF65-4859-9911-7A3DC33B19E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CA"/>
          </a:p>
        </p:txBody>
      </p:sp>
      <p:sp>
        <p:nvSpPr>
          <p:cNvPr id="4" name="Date Placeholder 3">
            <a:extLst>
              <a:ext uri="{FF2B5EF4-FFF2-40B4-BE49-F238E27FC236}">
                <a16:creationId xmlns:a16="http://schemas.microsoft.com/office/drawing/2014/main" id="{BD02527A-07AF-41EE-98F6-8BDB197BFE17}"/>
              </a:ext>
            </a:extLst>
          </p:cNvPr>
          <p:cNvSpPr>
            <a:spLocks noGrp="1"/>
          </p:cNvSpPr>
          <p:nvPr>
            <p:ph type="dt" sz="half" idx="10"/>
          </p:nvPr>
        </p:nvSpPr>
        <p:spPr/>
        <p:txBody>
          <a:bodyPr/>
          <a:lstStyle/>
          <a:p>
            <a:fld id="{A8211DE0-548C-4320-BC0A-B246D089D1DF}" type="datetimeFigureOut">
              <a:rPr lang="en-CA" smtClean="0"/>
              <a:t>2021-01-14</a:t>
            </a:fld>
            <a:endParaRPr lang="en-CA"/>
          </a:p>
        </p:txBody>
      </p:sp>
      <p:sp>
        <p:nvSpPr>
          <p:cNvPr id="5" name="Footer Placeholder 4">
            <a:extLst>
              <a:ext uri="{FF2B5EF4-FFF2-40B4-BE49-F238E27FC236}">
                <a16:creationId xmlns:a16="http://schemas.microsoft.com/office/drawing/2014/main" id="{7EE798F4-849E-46DB-A244-A8234CD03997}"/>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23612DD6-CA2C-44A5-A791-21927BF9553F}"/>
              </a:ext>
            </a:extLst>
          </p:cNvPr>
          <p:cNvSpPr>
            <a:spLocks noGrp="1"/>
          </p:cNvSpPr>
          <p:nvPr>
            <p:ph type="sldNum" sz="quarter" idx="12"/>
          </p:nvPr>
        </p:nvSpPr>
        <p:spPr/>
        <p:txBody>
          <a:bodyPr/>
          <a:lstStyle/>
          <a:p>
            <a:fld id="{9C672D40-30DB-4483-8B5C-50BD88D58EF0}" type="slidenum">
              <a:rPr lang="en-CA" smtClean="0"/>
              <a:t>‹#›</a:t>
            </a:fld>
            <a:endParaRPr lang="en-CA"/>
          </a:p>
        </p:txBody>
      </p:sp>
    </p:spTree>
    <p:extLst>
      <p:ext uri="{BB962C8B-B14F-4D97-AF65-F5344CB8AC3E}">
        <p14:creationId xmlns:p14="http://schemas.microsoft.com/office/powerpoint/2010/main" val="17639643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0555C9-2F3C-4233-A4B9-D84A1DBF022A}"/>
              </a:ext>
            </a:extLst>
          </p:cNvPr>
          <p:cNvSpPr>
            <a:spLocks noGrp="1"/>
          </p:cNvSpPr>
          <p:nvPr>
            <p:ph type="title"/>
          </p:nvPr>
        </p:nvSpPr>
        <p:spPr/>
        <p:txBody>
          <a:bodyPr/>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3D04E108-1294-420C-B42A-D4FF1911C48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688AF70F-1307-4A60-9FD8-1018022FD620}"/>
              </a:ext>
            </a:extLst>
          </p:cNvPr>
          <p:cNvSpPr>
            <a:spLocks noGrp="1"/>
          </p:cNvSpPr>
          <p:nvPr>
            <p:ph type="dt" sz="half" idx="10"/>
          </p:nvPr>
        </p:nvSpPr>
        <p:spPr/>
        <p:txBody>
          <a:bodyPr/>
          <a:lstStyle/>
          <a:p>
            <a:fld id="{A8211DE0-548C-4320-BC0A-B246D089D1DF}" type="datetimeFigureOut">
              <a:rPr lang="en-CA" smtClean="0"/>
              <a:t>2021-01-14</a:t>
            </a:fld>
            <a:endParaRPr lang="en-CA"/>
          </a:p>
        </p:txBody>
      </p:sp>
      <p:sp>
        <p:nvSpPr>
          <p:cNvPr id="5" name="Footer Placeholder 4">
            <a:extLst>
              <a:ext uri="{FF2B5EF4-FFF2-40B4-BE49-F238E27FC236}">
                <a16:creationId xmlns:a16="http://schemas.microsoft.com/office/drawing/2014/main" id="{551544D4-6BA5-4F57-BCBB-AEA46B0FCD7F}"/>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D595D817-EED4-4434-89BE-5C15DB4DD4CB}"/>
              </a:ext>
            </a:extLst>
          </p:cNvPr>
          <p:cNvSpPr>
            <a:spLocks noGrp="1"/>
          </p:cNvSpPr>
          <p:nvPr>
            <p:ph type="sldNum" sz="quarter" idx="12"/>
          </p:nvPr>
        </p:nvSpPr>
        <p:spPr/>
        <p:txBody>
          <a:bodyPr/>
          <a:lstStyle/>
          <a:p>
            <a:fld id="{9C672D40-30DB-4483-8B5C-50BD88D58EF0}" type="slidenum">
              <a:rPr lang="en-CA" smtClean="0"/>
              <a:t>‹#›</a:t>
            </a:fld>
            <a:endParaRPr lang="en-CA"/>
          </a:p>
        </p:txBody>
      </p:sp>
    </p:spTree>
    <p:extLst>
      <p:ext uri="{BB962C8B-B14F-4D97-AF65-F5344CB8AC3E}">
        <p14:creationId xmlns:p14="http://schemas.microsoft.com/office/powerpoint/2010/main" val="17354262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4CD75AC-EC9A-4290-BDFF-05436C02E972}"/>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574F244D-543D-4572-9BDD-87C9CD6F258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EC6C1DBD-01DB-4D7B-B982-E8A041057EBB}"/>
              </a:ext>
            </a:extLst>
          </p:cNvPr>
          <p:cNvSpPr>
            <a:spLocks noGrp="1"/>
          </p:cNvSpPr>
          <p:nvPr>
            <p:ph type="dt" sz="half" idx="10"/>
          </p:nvPr>
        </p:nvSpPr>
        <p:spPr/>
        <p:txBody>
          <a:bodyPr/>
          <a:lstStyle/>
          <a:p>
            <a:fld id="{A8211DE0-548C-4320-BC0A-B246D089D1DF}" type="datetimeFigureOut">
              <a:rPr lang="en-CA" smtClean="0"/>
              <a:t>2021-01-14</a:t>
            </a:fld>
            <a:endParaRPr lang="en-CA"/>
          </a:p>
        </p:txBody>
      </p:sp>
      <p:sp>
        <p:nvSpPr>
          <p:cNvPr id="5" name="Footer Placeholder 4">
            <a:extLst>
              <a:ext uri="{FF2B5EF4-FFF2-40B4-BE49-F238E27FC236}">
                <a16:creationId xmlns:a16="http://schemas.microsoft.com/office/drawing/2014/main" id="{053CA60F-66E6-44B0-9635-A552814ADA87}"/>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206F3CA2-D67A-4726-8003-38279C7920E5}"/>
              </a:ext>
            </a:extLst>
          </p:cNvPr>
          <p:cNvSpPr>
            <a:spLocks noGrp="1"/>
          </p:cNvSpPr>
          <p:nvPr>
            <p:ph type="sldNum" sz="quarter" idx="12"/>
          </p:nvPr>
        </p:nvSpPr>
        <p:spPr/>
        <p:txBody>
          <a:bodyPr/>
          <a:lstStyle/>
          <a:p>
            <a:fld id="{9C672D40-30DB-4483-8B5C-50BD88D58EF0}" type="slidenum">
              <a:rPr lang="en-CA" smtClean="0"/>
              <a:t>‹#›</a:t>
            </a:fld>
            <a:endParaRPr lang="en-CA"/>
          </a:p>
        </p:txBody>
      </p:sp>
    </p:spTree>
    <p:extLst>
      <p:ext uri="{BB962C8B-B14F-4D97-AF65-F5344CB8AC3E}">
        <p14:creationId xmlns:p14="http://schemas.microsoft.com/office/powerpoint/2010/main" val="2048318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805B08-98E1-4E35-9EC6-C50A927EA198}"/>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325B512F-00BB-4F81-B116-2166235EA4D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64324BB7-71D7-40BC-AD21-E7041C320A86}"/>
              </a:ext>
            </a:extLst>
          </p:cNvPr>
          <p:cNvSpPr>
            <a:spLocks noGrp="1"/>
          </p:cNvSpPr>
          <p:nvPr>
            <p:ph type="dt" sz="half" idx="10"/>
          </p:nvPr>
        </p:nvSpPr>
        <p:spPr/>
        <p:txBody>
          <a:bodyPr/>
          <a:lstStyle/>
          <a:p>
            <a:fld id="{A8211DE0-548C-4320-BC0A-B246D089D1DF}" type="datetimeFigureOut">
              <a:rPr lang="en-CA" smtClean="0"/>
              <a:t>2021-01-14</a:t>
            </a:fld>
            <a:endParaRPr lang="en-CA"/>
          </a:p>
        </p:txBody>
      </p:sp>
      <p:sp>
        <p:nvSpPr>
          <p:cNvPr id="5" name="Footer Placeholder 4">
            <a:extLst>
              <a:ext uri="{FF2B5EF4-FFF2-40B4-BE49-F238E27FC236}">
                <a16:creationId xmlns:a16="http://schemas.microsoft.com/office/drawing/2014/main" id="{549A22B0-92DD-49B8-89F2-77FA61001284}"/>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B98F66EE-F458-4996-BBB6-49598CE4484B}"/>
              </a:ext>
            </a:extLst>
          </p:cNvPr>
          <p:cNvSpPr>
            <a:spLocks noGrp="1"/>
          </p:cNvSpPr>
          <p:nvPr>
            <p:ph type="sldNum" sz="quarter" idx="12"/>
          </p:nvPr>
        </p:nvSpPr>
        <p:spPr/>
        <p:txBody>
          <a:bodyPr/>
          <a:lstStyle/>
          <a:p>
            <a:fld id="{9C672D40-30DB-4483-8B5C-50BD88D58EF0}" type="slidenum">
              <a:rPr lang="en-CA" smtClean="0"/>
              <a:t>‹#›</a:t>
            </a:fld>
            <a:endParaRPr lang="en-CA"/>
          </a:p>
        </p:txBody>
      </p:sp>
    </p:spTree>
    <p:extLst>
      <p:ext uri="{BB962C8B-B14F-4D97-AF65-F5344CB8AC3E}">
        <p14:creationId xmlns:p14="http://schemas.microsoft.com/office/powerpoint/2010/main" val="12319133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2F54AF-E771-45BB-8F96-67C43AE34FE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CA"/>
          </a:p>
        </p:txBody>
      </p:sp>
      <p:sp>
        <p:nvSpPr>
          <p:cNvPr id="3" name="Text Placeholder 2">
            <a:extLst>
              <a:ext uri="{FF2B5EF4-FFF2-40B4-BE49-F238E27FC236}">
                <a16:creationId xmlns:a16="http://schemas.microsoft.com/office/drawing/2014/main" id="{C95A9618-EE55-437B-A297-6B4C1D804B9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49046AA-C7F0-4643-B72A-2231C9A333C7}"/>
              </a:ext>
            </a:extLst>
          </p:cNvPr>
          <p:cNvSpPr>
            <a:spLocks noGrp="1"/>
          </p:cNvSpPr>
          <p:nvPr>
            <p:ph type="dt" sz="half" idx="10"/>
          </p:nvPr>
        </p:nvSpPr>
        <p:spPr/>
        <p:txBody>
          <a:bodyPr/>
          <a:lstStyle/>
          <a:p>
            <a:fld id="{A8211DE0-548C-4320-BC0A-B246D089D1DF}" type="datetimeFigureOut">
              <a:rPr lang="en-CA" smtClean="0"/>
              <a:t>2021-01-14</a:t>
            </a:fld>
            <a:endParaRPr lang="en-CA"/>
          </a:p>
        </p:txBody>
      </p:sp>
      <p:sp>
        <p:nvSpPr>
          <p:cNvPr id="5" name="Footer Placeholder 4">
            <a:extLst>
              <a:ext uri="{FF2B5EF4-FFF2-40B4-BE49-F238E27FC236}">
                <a16:creationId xmlns:a16="http://schemas.microsoft.com/office/drawing/2014/main" id="{03DACD1B-6AD2-403C-8448-723C8B3BA800}"/>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1F1DBD7D-70B6-49F9-8661-F0B6DF370580}"/>
              </a:ext>
            </a:extLst>
          </p:cNvPr>
          <p:cNvSpPr>
            <a:spLocks noGrp="1"/>
          </p:cNvSpPr>
          <p:nvPr>
            <p:ph type="sldNum" sz="quarter" idx="12"/>
          </p:nvPr>
        </p:nvSpPr>
        <p:spPr/>
        <p:txBody>
          <a:bodyPr/>
          <a:lstStyle/>
          <a:p>
            <a:fld id="{9C672D40-30DB-4483-8B5C-50BD88D58EF0}" type="slidenum">
              <a:rPr lang="en-CA" smtClean="0"/>
              <a:t>‹#›</a:t>
            </a:fld>
            <a:endParaRPr lang="en-CA"/>
          </a:p>
        </p:txBody>
      </p:sp>
    </p:spTree>
    <p:extLst>
      <p:ext uri="{BB962C8B-B14F-4D97-AF65-F5344CB8AC3E}">
        <p14:creationId xmlns:p14="http://schemas.microsoft.com/office/powerpoint/2010/main" val="11781758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23AD2A-9C00-4429-AF95-66354D2ACE70}"/>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D94B5267-65BC-4F47-A3F6-7101C13A229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a:extLst>
              <a:ext uri="{FF2B5EF4-FFF2-40B4-BE49-F238E27FC236}">
                <a16:creationId xmlns:a16="http://schemas.microsoft.com/office/drawing/2014/main" id="{3CF73137-7D23-499A-A12A-76638EC8CC1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a:extLst>
              <a:ext uri="{FF2B5EF4-FFF2-40B4-BE49-F238E27FC236}">
                <a16:creationId xmlns:a16="http://schemas.microsoft.com/office/drawing/2014/main" id="{9D236FC5-141A-4D9C-825D-5AF25C457F23}"/>
              </a:ext>
            </a:extLst>
          </p:cNvPr>
          <p:cNvSpPr>
            <a:spLocks noGrp="1"/>
          </p:cNvSpPr>
          <p:nvPr>
            <p:ph type="dt" sz="half" idx="10"/>
          </p:nvPr>
        </p:nvSpPr>
        <p:spPr/>
        <p:txBody>
          <a:bodyPr/>
          <a:lstStyle/>
          <a:p>
            <a:fld id="{A8211DE0-548C-4320-BC0A-B246D089D1DF}" type="datetimeFigureOut">
              <a:rPr lang="en-CA" smtClean="0"/>
              <a:t>2021-01-14</a:t>
            </a:fld>
            <a:endParaRPr lang="en-CA"/>
          </a:p>
        </p:txBody>
      </p:sp>
      <p:sp>
        <p:nvSpPr>
          <p:cNvPr id="6" name="Footer Placeholder 5">
            <a:extLst>
              <a:ext uri="{FF2B5EF4-FFF2-40B4-BE49-F238E27FC236}">
                <a16:creationId xmlns:a16="http://schemas.microsoft.com/office/drawing/2014/main" id="{BEF7C26B-D7F3-429B-8CCA-54D4689A59DC}"/>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6D14A901-E066-4F1C-865B-1AB90238F6A4}"/>
              </a:ext>
            </a:extLst>
          </p:cNvPr>
          <p:cNvSpPr>
            <a:spLocks noGrp="1"/>
          </p:cNvSpPr>
          <p:nvPr>
            <p:ph type="sldNum" sz="quarter" idx="12"/>
          </p:nvPr>
        </p:nvSpPr>
        <p:spPr/>
        <p:txBody>
          <a:bodyPr/>
          <a:lstStyle/>
          <a:p>
            <a:fld id="{9C672D40-30DB-4483-8B5C-50BD88D58EF0}" type="slidenum">
              <a:rPr lang="en-CA" smtClean="0"/>
              <a:t>‹#›</a:t>
            </a:fld>
            <a:endParaRPr lang="en-CA"/>
          </a:p>
        </p:txBody>
      </p:sp>
    </p:spTree>
    <p:extLst>
      <p:ext uri="{BB962C8B-B14F-4D97-AF65-F5344CB8AC3E}">
        <p14:creationId xmlns:p14="http://schemas.microsoft.com/office/powerpoint/2010/main" val="35038219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328C29-6BF8-401D-9515-B6C4FC2E9D0E}"/>
              </a:ext>
            </a:extLst>
          </p:cNvPr>
          <p:cNvSpPr>
            <a:spLocks noGrp="1"/>
          </p:cNvSpPr>
          <p:nvPr>
            <p:ph type="title"/>
          </p:nvPr>
        </p:nvSpPr>
        <p:spPr>
          <a:xfrm>
            <a:off x="839788" y="365125"/>
            <a:ext cx="10515600" cy="1325563"/>
          </a:xfrm>
        </p:spPr>
        <p:txBody>
          <a:bodyPr/>
          <a:lstStyle/>
          <a:p>
            <a:r>
              <a:rPr lang="en-US"/>
              <a:t>Click to edit Master title style</a:t>
            </a:r>
            <a:endParaRPr lang="en-CA"/>
          </a:p>
        </p:txBody>
      </p:sp>
      <p:sp>
        <p:nvSpPr>
          <p:cNvPr id="3" name="Text Placeholder 2">
            <a:extLst>
              <a:ext uri="{FF2B5EF4-FFF2-40B4-BE49-F238E27FC236}">
                <a16:creationId xmlns:a16="http://schemas.microsoft.com/office/drawing/2014/main" id="{4C3E0239-2556-4956-AB97-90B49C47341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10D3FC5-037C-4267-989C-EC9E9564B5E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a:extLst>
              <a:ext uri="{FF2B5EF4-FFF2-40B4-BE49-F238E27FC236}">
                <a16:creationId xmlns:a16="http://schemas.microsoft.com/office/drawing/2014/main" id="{CE6FBE84-E80C-4C88-A726-F4E7FEFAA16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B61BCA5-BAC3-4FB3-B89C-2D528CCEF21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a:extLst>
              <a:ext uri="{FF2B5EF4-FFF2-40B4-BE49-F238E27FC236}">
                <a16:creationId xmlns:a16="http://schemas.microsoft.com/office/drawing/2014/main" id="{6E8602BC-C799-47E2-92B3-1AC10D3C0C62}"/>
              </a:ext>
            </a:extLst>
          </p:cNvPr>
          <p:cNvSpPr>
            <a:spLocks noGrp="1"/>
          </p:cNvSpPr>
          <p:nvPr>
            <p:ph type="dt" sz="half" idx="10"/>
          </p:nvPr>
        </p:nvSpPr>
        <p:spPr/>
        <p:txBody>
          <a:bodyPr/>
          <a:lstStyle/>
          <a:p>
            <a:fld id="{A8211DE0-548C-4320-BC0A-B246D089D1DF}" type="datetimeFigureOut">
              <a:rPr lang="en-CA" smtClean="0"/>
              <a:t>2021-01-14</a:t>
            </a:fld>
            <a:endParaRPr lang="en-CA"/>
          </a:p>
        </p:txBody>
      </p:sp>
      <p:sp>
        <p:nvSpPr>
          <p:cNvPr id="8" name="Footer Placeholder 7">
            <a:extLst>
              <a:ext uri="{FF2B5EF4-FFF2-40B4-BE49-F238E27FC236}">
                <a16:creationId xmlns:a16="http://schemas.microsoft.com/office/drawing/2014/main" id="{5B023564-0BC1-43D6-A8E9-4F4EA69D902A}"/>
              </a:ext>
            </a:extLst>
          </p:cNvPr>
          <p:cNvSpPr>
            <a:spLocks noGrp="1"/>
          </p:cNvSpPr>
          <p:nvPr>
            <p:ph type="ftr" sz="quarter" idx="11"/>
          </p:nvPr>
        </p:nvSpPr>
        <p:spPr/>
        <p:txBody>
          <a:bodyPr/>
          <a:lstStyle/>
          <a:p>
            <a:endParaRPr lang="en-CA"/>
          </a:p>
        </p:txBody>
      </p:sp>
      <p:sp>
        <p:nvSpPr>
          <p:cNvPr id="9" name="Slide Number Placeholder 8">
            <a:extLst>
              <a:ext uri="{FF2B5EF4-FFF2-40B4-BE49-F238E27FC236}">
                <a16:creationId xmlns:a16="http://schemas.microsoft.com/office/drawing/2014/main" id="{DB09F416-CD29-4040-BEE1-95FDE5849B71}"/>
              </a:ext>
            </a:extLst>
          </p:cNvPr>
          <p:cNvSpPr>
            <a:spLocks noGrp="1"/>
          </p:cNvSpPr>
          <p:nvPr>
            <p:ph type="sldNum" sz="quarter" idx="12"/>
          </p:nvPr>
        </p:nvSpPr>
        <p:spPr/>
        <p:txBody>
          <a:bodyPr/>
          <a:lstStyle/>
          <a:p>
            <a:fld id="{9C672D40-30DB-4483-8B5C-50BD88D58EF0}" type="slidenum">
              <a:rPr lang="en-CA" smtClean="0"/>
              <a:t>‹#›</a:t>
            </a:fld>
            <a:endParaRPr lang="en-CA"/>
          </a:p>
        </p:txBody>
      </p:sp>
    </p:spTree>
    <p:extLst>
      <p:ext uri="{BB962C8B-B14F-4D97-AF65-F5344CB8AC3E}">
        <p14:creationId xmlns:p14="http://schemas.microsoft.com/office/powerpoint/2010/main" val="2938452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AD7257-D19E-4EE3-B424-37D371DEBDB2}"/>
              </a:ext>
            </a:extLst>
          </p:cNvPr>
          <p:cNvSpPr>
            <a:spLocks noGrp="1"/>
          </p:cNvSpPr>
          <p:nvPr>
            <p:ph type="title"/>
          </p:nvPr>
        </p:nvSpPr>
        <p:spPr/>
        <p:txBody>
          <a:bodyPr/>
          <a:lstStyle/>
          <a:p>
            <a:r>
              <a:rPr lang="en-US"/>
              <a:t>Click to edit Master title style</a:t>
            </a:r>
            <a:endParaRPr lang="en-CA"/>
          </a:p>
        </p:txBody>
      </p:sp>
      <p:sp>
        <p:nvSpPr>
          <p:cNvPr id="3" name="Date Placeholder 2">
            <a:extLst>
              <a:ext uri="{FF2B5EF4-FFF2-40B4-BE49-F238E27FC236}">
                <a16:creationId xmlns:a16="http://schemas.microsoft.com/office/drawing/2014/main" id="{5C54FBCA-8223-424A-B9CF-67DFAA864449}"/>
              </a:ext>
            </a:extLst>
          </p:cNvPr>
          <p:cNvSpPr>
            <a:spLocks noGrp="1"/>
          </p:cNvSpPr>
          <p:nvPr>
            <p:ph type="dt" sz="half" idx="10"/>
          </p:nvPr>
        </p:nvSpPr>
        <p:spPr/>
        <p:txBody>
          <a:bodyPr/>
          <a:lstStyle/>
          <a:p>
            <a:fld id="{A8211DE0-548C-4320-BC0A-B246D089D1DF}" type="datetimeFigureOut">
              <a:rPr lang="en-CA" smtClean="0"/>
              <a:t>2021-01-14</a:t>
            </a:fld>
            <a:endParaRPr lang="en-CA"/>
          </a:p>
        </p:txBody>
      </p:sp>
      <p:sp>
        <p:nvSpPr>
          <p:cNvPr id="4" name="Footer Placeholder 3">
            <a:extLst>
              <a:ext uri="{FF2B5EF4-FFF2-40B4-BE49-F238E27FC236}">
                <a16:creationId xmlns:a16="http://schemas.microsoft.com/office/drawing/2014/main" id="{06559019-642B-4C33-80FB-12E1D909255D}"/>
              </a:ext>
            </a:extLst>
          </p:cNvPr>
          <p:cNvSpPr>
            <a:spLocks noGrp="1"/>
          </p:cNvSpPr>
          <p:nvPr>
            <p:ph type="ftr" sz="quarter" idx="11"/>
          </p:nvPr>
        </p:nvSpPr>
        <p:spPr/>
        <p:txBody>
          <a:bodyPr/>
          <a:lstStyle/>
          <a:p>
            <a:endParaRPr lang="en-CA"/>
          </a:p>
        </p:txBody>
      </p:sp>
      <p:sp>
        <p:nvSpPr>
          <p:cNvPr id="5" name="Slide Number Placeholder 4">
            <a:extLst>
              <a:ext uri="{FF2B5EF4-FFF2-40B4-BE49-F238E27FC236}">
                <a16:creationId xmlns:a16="http://schemas.microsoft.com/office/drawing/2014/main" id="{B2181F57-EDB1-4966-821D-F659A05531A3}"/>
              </a:ext>
            </a:extLst>
          </p:cNvPr>
          <p:cNvSpPr>
            <a:spLocks noGrp="1"/>
          </p:cNvSpPr>
          <p:nvPr>
            <p:ph type="sldNum" sz="quarter" idx="12"/>
          </p:nvPr>
        </p:nvSpPr>
        <p:spPr/>
        <p:txBody>
          <a:bodyPr/>
          <a:lstStyle/>
          <a:p>
            <a:fld id="{9C672D40-30DB-4483-8B5C-50BD88D58EF0}" type="slidenum">
              <a:rPr lang="en-CA" smtClean="0"/>
              <a:t>‹#›</a:t>
            </a:fld>
            <a:endParaRPr lang="en-CA"/>
          </a:p>
        </p:txBody>
      </p:sp>
    </p:spTree>
    <p:extLst>
      <p:ext uri="{BB962C8B-B14F-4D97-AF65-F5344CB8AC3E}">
        <p14:creationId xmlns:p14="http://schemas.microsoft.com/office/powerpoint/2010/main" val="12644817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C7BE214-DAAD-456A-B8B4-C835D6A94177}"/>
              </a:ext>
            </a:extLst>
          </p:cNvPr>
          <p:cNvSpPr>
            <a:spLocks noGrp="1"/>
          </p:cNvSpPr>
          <p:nvPr>
            <p:ph type="dt" sz="half" idx="10"/>
          </p:nvPr>
        </p:nvSpPr>
        <p:spPr/>
        <p:txBody>
          <a:bodyPr/>
          <a:lstStyle/>
          <a:p>
            <a:fld id="{A8211DE0-548C-4320-BC0A-B246D089D1DF}" type="datetimeFigureOut">
              <a:rPr lang="en-CA" smtClean="0"/>
              <a:t>2021-01-14</a:t>
            </a:fld>
            <a:endParaRPr lang="en-CA"/>
          </a:p>
        </p:txBody>
      </p:sp>
      <p:sp>
        <p:nvSpPr>
          <p:cNvPr id="3" name="Footer Placeholder 2">
            <a:extLst>
              <a:ext uri="{FF2B5EF4-FFF2-40B4-BE49-F238E27FC236}">
                <a16:creationId xmlns:a16="http://schemas.microsoft.com/office/drawing/2014/main" id="{7BF53B57-536B-40DB-9902-9E67E9CE6CF3}"/>
              </a:ext>
            </a:extLst>
          </p:cNvPr>
          <p:cNvSpPr>
            <a:spLocks noGrp="1"/>
          </p:cNvSpPr>
          <p:nvPr>
            <p:ph type="ftr" sz="quarter" idx="11"/>
          </p:nvPr>
        </p:nvSpPr>
        <p:spPr/>
        <p:txBody>
          <a:bodyPr/>
          <a:lstStyle/>
          <a:p>
            <a:endParaRPr lang="en-CA"/>
          </a:p>
        </p:txBody>
      </p:sp>
      <p:sp>
        <p:nvSpPr>
          <p:cNvPr id="4" name="Slide Number Placeholder 3">
            <a:extLst>
              <a:ext uri="{FF2B5EF4-FFF2-40B4-BE49-F238E27FC236}">
                <a16:creationId xmlns:a16="http://schemas.microsoft.com/office/drawing/2014/main" id="{DAB6D737-03A5-404A-9D63-B6564751776C}"/>
              </a:ext>
            </a:extLst>
          </p:cNvPr>
          <p:cNvSpPr>
            <a:spLocks noGrp="1"/>
          </p:cNvSpPr>
          <p:nvPr>
            <p:ph type="sldNum" sz="quarter" idx="12"/>
          </p:nvPr>
        </p:nvSpPr>
        <p:spPr/>
        <p:txBody>
          <a:bodyPr/>
          <a:lstStyle/>
          <a:p>
            <a:fld id="{9C672D40-30DB-4483-8B5C-50BD88D58EF0}" type="slidenum">
              <a:rPr lang="en-CA" smtClean="0"/>
              <a:t>‹#›</a:t>
            </a:fld>
            <a:endParaRPr lang="en-CA"/>
          </a:p>
        </p:txBody>
      </p:sp>
    </p:spTree>
    <p:extLst>
      <p:ext uri="{BB962C8B-B14F-4D97-AF65-F5344CB8AC3E}">
        <p14:creationId xmlns:p14="http://schemas.microsoft.com/office/powerpoint/2010/main" val="4921827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881EE-3B7A-43ED-8287-2397DDC2D86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Content Placeholder 2">
            <a:extLst>
              <a:ext uri="{FF2B5EF4-FFF2-40B4-BE49-F238E27FC236}">
                <a16:creationId xmlns:a16="http://schemas.microsoft.com/office/drawing/2014/main" id="{E8BCBA55-AEF9-4E88-A1CF-1BEECC8677C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a:extLst>
              <a:ext uri="{FF2B5EF4-FFF2-40B4-BE49-F238E27FC236}">
                <a16:creationId xmlns:a16="http://schemas.microsoft.com/office/drawing/2014/main" id="{AEAACE3A-4671-4835-9B4B-D009E2FABE3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3930047-B545-47A3-868A-1B53DB992A64}"/>
              </a:ext>
            </a:extLst>
          </p:cNvPr>
          <p:cNvSpPr>
            <a:spLocks noGrp="1"/>
          </p:cNvSpPr>
          <p:nvPr>
            <p:ph type="dt" sz="half" idx="10"/>
          </p:nvPr>
        </p:nvSpPr>
        <p:spPr/>
        <p:txBody>
          <a:bodyPr/>
          <a:lstStyle/>
          <a:p>
            <a:fld id="{A8211DE0-548C-4320-BC0A-B246D089D1DF}" type="datetimeFigureOut">
              <a:rPr lang="en-CA" smtClean="0"/>
              <a:t>2021-01-14</a:t>
            </a:fld>
            <a:endParaRPr lang="en-CA"/>
          </a:p>
        </p:txBody>
      </p:sp>
      <p:sp>
        <p:nvSpPr>
          <p:cNvPr id="6" name="Footer Placeholder 5">
            <a:extLst>
              <a:ext uri="{FF2B5EF4-FFF2-40B4-BE49-F238E27FC236}">
                <a16:creationId xmlns:a16="http://schemas.microsoft.com/office/drawing/2014/main" id="{CB660700-F87E-401D-A44B-6773ED3E92A6}"/>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F158CF4E-E358-4403-B82A-E4D2C13DBCA6}"/>
              </a:ext>
            </a:extLst>
          </p:cNvPr>
          <p:cNvSpPr>
            <a:spLocks noGrp="1"/>
          </p:cNvSpPr>
          <p:nvPr>
            <p:ph type="sldNum" sz="quarter" idx="12"/>
          </p:nvPr>
        </p:nvSpPr>
        <p:spPr/>
        <p:txBody>
          <a:bodyPr/>
          <a:lstStyle/>
          <a:p>
            <a:fld id="{9C672D40-30DB-4483-8B5C-50BD88D58EF0}" type="slidenum">
              <a:rPr lang="en-CA" smtClean="0"/>
              <a:t>‹#›</a:t>
            </a:fld>
            <a:endParaRPr lang="en-CA"/>
          </a:p>
        </p:txBody>
      </p:sp>
    </p:spTree>
    <p:extLst>
      <p:ext uri="{BB962C8B-B14F-4D97-AF65-F5344CB8AC3E}">
        <p14:creationId xmlns:p14="http://schemas.microsoft.com/office/powerpoint/2010/main" val="19061877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C017CC-5FA7-4236-A385-3FB96573F44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Picture Placeholder 2">
            <a:extLst>
              <a:ext uri="{FF2B5EF4-FFF2-40B4-BE49-F238E27FC236}">
                <a16:creationId xmlns:a16="http://schemas.microsoft.com/office/drawing/2014/main" id="{DC6F9630-B110-4FC1-8DF7-9208FB70942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a:extLst>
              <a:ext uri="{FF2B5EF4-FFF2-40B4-BE49-F238E27FC236}">
                <a16:creationId xmlns:a16="http://schemas.microsoft.com/office/drawing/2014/main" id="{0CDEB827-215C-4AF0-8FA1-9430D37E26A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9CEDAC9-F0FD-444B-AEE7-C6DB22B9D0F6}"/>
              </a:ext>
            </a:extLst>
          </p:cNvPr>
          <p:cNvSpPr>
            <a:spLocks noGrp="1"/>
          </p:cNvSpPr>
          <p:nvPr>
            <p:ph type="dt" sz="half" idx="10"/>
          </p:nvPr>
        </p:nvSpPr>
        <p:spPr/>
        <p:txBody>
          <a:bodyPr/>
          <a:lstStyle/>
          <a:p>
            <a:fld id="{A8211DE0-548C-4320-BC0A-B246D089D1DF}" type="datetimeFigureOut">
              <a:rPr lang="en-CA" smtClean="0"/>
              <a:t>2021-01-14</a:t>
            </a:fld>
            <a:endParaRPr lang="en-CA"/>
          </a:p>
        </p:txBody>
      </p:sp>
      <p:sp>
        <p:nvSpPr>
          <p:cNvPr id="6" name="Footer Placeholder 5">
            <a:extLst>
              <a:ext uri="{FF2B5EF4-FFF2-40B4-BE49-F238E27FC236}">
                <a16:creationId xmlns:a16="http://schemas.microsoft.com/office/drawing/2014/main" id="{345DC207-4175-4CE4-AE9B-8D96BBA6B4DC}"/>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A0568C72-088A-49A2-96E9-641852B8089C}"/>
              </a:ext>
            </a:extLst>
          </p:cNvPr>
          <p:cNvSpPr>
            <a:spLocks noGrp="1"/>
          </p:cNvSpPr>
          <p:nvPr>
            <p:ph type="sldNum" sz="quarter" idx="12"/>
          </p:nvPr>
        </p:nvSpPr>
        <p:spPr/>
        <p:txBody>
          <a:bodyPr/>
          <a:lstStyle/>
          <a:p>
            <a:fld id="{9C672D40-30DB-4483-8B5C-50BD88D58EF0}" type="slidenum">
              <a:rPr lang="en-CA" smtClean="0"/>
              <a:t>‹#›</a:t>
            </a:fld>
            <a:endParaRPr lang="en-CA"/>
          </a:p>
        </p:txBody>
      </p:sp>
    </p:spTree>
    <p:extLst>
      <p:ext uri="{BB962C8B-B14F-4D97-AF65-F5344CB8AC3E}">
        <p14:creationId xmlns:p14="http://schemas.microsoft.com/office/powerpoint/2010/main" val="23359772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D751164-47A3-457D-B574-0209DD227BA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CA"/>
          </a:p>
        </p:txBody>
      </p:sp>
      <p:sp>
        <p:nvSpPr>
          <p:cNvPr id="3" name="Text Placeholder 2">
            <a:extLst>
              <a:ext uri="{FF2B5EF4-FFF2-40B4-BE49-F238E27FC236}">
                <a16:creationId xmlns:a16="http://schemas.microsoft.com/office/drawing/2014/main" id="{46252EC9-8665-44BB-BD1A-AE5B09C9E3E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CF6A16BF-3AC4-4378-8F90-11E5286E89D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8211DE0-548C-4320-BC0A-B246D089D1DF}" type="datetimeFigureOut">
              <a:rPr lang="en-CA" smtClean="0"/>
              <a:t>2021-01-14</a:t>
            </a:fld>
            <a:endParaRPr lang="en-CA"/>
          </a:p>
        </p:txBody>
      </p:sp>
      <p:sp>
        <p:nvSpPr>
          <p:cNvPr id="5" name="Footer Placeholder 4">
            <a:extLst>
              <a:ext uri="{FF2B5EF4-FFF2-40B4-BE49-F238E27FC236}">
                <a16:creationId xmlns:a16="http://schemas.microsoft.com/office/drawing/2014/main" id="{2E0405B2-D1E0-46B8-B3A8-C2B8EBEFC24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a:extLst>
              <a:ext uri="{FF2B5EF4-FFF2-40B4-BE49-F238E27FC236}">
                <a16:creationId xmlns:a16="http://schemas.microsoft.com/office/drawing/2014/main" id="{FE683E50-9154-4E88-95BB-23691D0C86E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C672D40-30DB-4483-8B5C-50BD88D58EF0}" type="slidenum">
              <a:rPr lang="en-CA" smtClean="0"/>
              <a:t>‹#›</a:t>
            </a:fld>
            <a:endParaRPr lang="en-CA"/>
          </a:p>
        </p:txBody>
      </p:sp>
    </p:spTree>
    <p:extLst>
      <p:ext uri="{BB962C8B-B14F-4D97-AF65-F5344CB8AC3E}">
        <p14:creationId xmlns:p14="http://schemas.microsoft.com/office/powerpoint/2010/main" val="24119879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s://services.viu.ca/sites/default/files/how_to_use_commas.pdf"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s://vancouver.mywconline.com/" TargetMode="External"/><Relationship Id="rId2" Type="http://schemas.openxmlformats.org/officeDocument/2006/relationships/hyperlink" Target="https://services.viu.ca/sites/default/files/how_to_use_commas.pdf" TargetMode="External"/><Relationship Id="rId1" Type="http://schemas.openxmlformats.org/officeDocument/2006/relationships/slideLayout" Target="../slideLayouts/slideLayout2.xml"/><Relationship Id="rId4" Type="http://schemas.openxmlformats.org/officeDocument/2006/relationships/hyperlink" Target="mailto:sylvia.arnold@viu.ca"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image" Target="../media/image1.jpeg"/><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ABADF1-0F3C-455A-8CCA-FCBABD574219}"/>
              </a:ext>
            </a:extLst>
          </p:cNvPr>
          <p:cNvSpPr>
            <a:spLocks noGrp="1"/>
          </p:cNvSpPr>
          <p:nvPr>
            <p:ph type="ctrTitle"/>
          </p:nvPr>
        </p:nvSpPr>
        <p:spPr/>
        <p:txBody>
          <a:bodyPr/>
          <a:lstStyle/>
          <a:p>
            <a:r>
              <a:rPr lang="en-CA" dirty="0"/>
              <a:t>1-2-3: Comma Basics</a:t>
            </a:r>
          </a:p>
        </p:txBody>
      </p:sp>
      <p:sp>
        <p:nvSpPr>
          <p:cNvPr id="3" name="Subtitle 2">
            <a:extLst>
              <a:ext uri="{FF2B5EF4-FFF2-40B4-BE49-F238E27FC236}">
                <a16:creationId xmlns:a16="http://schemas.microsoft.com/office/drawing/2014/main" id="{F66AD5A6-EF2A-45C6-9840-54C0D93BF6BB}"/>
              </a:ext>
            </a:extLst>
          </p:cNvPr>
          <p:cNvSpPr>
            <a:spLocks noGrp="1"/>
          </p:cNvSpPr>
          <p:nvPr>
            <p:ph type="subTitle" idx="1"/>
          </p:nvPr>
        </p:nvSpPr>
        <p:spPr>
          <a:xfrm>
            <a:off x="1524000" y="3602037"/>
            <a:ext cx="9144000" cy="2651805"/>
          </a:xfrm>
        </p:spPr>
        <p:txBody>
          <a:bodyPr>
            <a:normAutofit fontScale="85000" lnSpcReduction="10000"/>
          </a:bodyPr>
          <a:lstStyle/>
          <a:p>
            <a:r>
              <a:rPr lang="en-CA" dirty="0"/>
              <a:t>An International Academic Support/ Writing Centre Workshop</a:t>
            </a:r>
          </a:p>
          <a:p>
            <a:r>
              <a:rPr lang="en-CA" dirty="0"/>
              <a:t>Vancouver Island University</a:t>
            </a:r>
          </a:p>
          <a:p>
            <a:r>
              <a:rPr lang="en-CA" dirty="0"/>
              <a:t>By Sylvia Arnold</a:t>
            </a:r>
          </a:p>
          <a:p>
            <a:r>
              <a:rPr lang="en-CA" dirty="0"/>
              <a:t>January 14, 2021</a:t>
            </a:r>
          </a:p>
          <a:p>
            <a:r>
              <a:rPr lang="en-CA" dirty="0"/>
              <a:t>Vancouver Island University</a:t>
            </a:r>
          </a:p>
          <a:p>
            <a:endParaRPr lang="en-CA" dirty="0"/>
          </a:p>
          <a:p>
            <a:r>
              <a:rPr lang="en-CA" dirty="0"/>
              <a:t>With references to </a:t>
            </a:r>
            <a:r>
              <a:rPr lang="en-CA" dirty="0">
                <a:hlinkClick r:id="rId2"/>
              </a:rPr>
              <a:t>https://services.viu.ca/sites/default/files/how_to_use_commas.pdf</a:t>
            </a:r>
            <a:endParaRPr lang="en-CA" dirty="0"/>
          </a:p>
          <a:p>
            <a:endParaRPr lang="en-CA" dirty="0"/>
          </a:p>
          <a:p>
            <a:endParaRPr lang="en-CA" dirty="0"/>
          </a:p>
        </p:txBody>
      </p:sp>
      <p:pic>
        <p:nvPicPr>
          <p:cNvPr id="4" name="Content Placeholder 6">
            <a:extLst>
              <a:ext uri="{FF2B5EF4-FFF2-40B4-BE49-F238E27FC236}">
                <a16:creationId xmlns:a16="http://schemas.microsoft.com/office/drawing/2014/main" id="{DF357EBC-D2AB-40DB-8E7B-34E24E27C20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461007" y="1030288"/>
            <a:ext cx="2047875" cy="208535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56871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69274A-52E4-4B06-A4F1-7C721916DFCF}"/>
              </a:ext>
            </a:extLst>
          </p:cNvPr>
          <p:cNvSpPr>
            <a:spLocks noGrp="1"/>
          </p:cNvSpPr>
          <p:nvPr>
            <p:ph type="title"/>
          </p:nvPr>
        </p:nvSpPr>
        <p:spPr/>
        <p:txBody>
          <a:bodyPr>
            <a:normAutofit/>
          </a:bodyPr>
          <a:lstStyle/>
          <a:p>
            <a:r>
              <a:rPr lang="en-CA" dirty="0"/>
              <a:t>To put it another way, before we get to the first rule of commas, there is a do-NOT rule:</a:t>
            </a:r>
          </a:p>
        </p:txBody>
      </p:sp>
      <p:sp>
        <p:nvSpPr>
          <p:cNvPr id="3" name="Content Placeholder 2">
            <a:extLst>
              <a:ext uri="{FF2B5EF4-FFF2-40B4-BE49-F238E27FC236}">
                <a16:creationId xmlns:a16="http://schemas.microsoft.com/office/drawing/2014/main" id="{FF904390-3680-4F21-B527-8C934C9C6F66}"/>
              </a:ext>
            </a:extLst>
          </p:cNvPr>
          <p:cNvSpPr>
            <a:spLocks noGrp="1"/>
          </p:cNvSpPr>
          <p:nvPr>
            <p:ph idx="1"/>
          </p:nvPr>
        </p:nvSpPr>
        <p:spPr>
          <a:xfrm>
            <a:off x="838199" y="1825625"/>
            <a:ext cx="11653157" cy="4351338"/>
          </a:xfrm>
        </p:spPr>
        <p:txBody>
          <a:bodyPr>
            <a:normAutofit/>
          </a:bodyPr>
          <a:lstStyle/>
          <a:p>
            <a:pPr marL="0" indent="0">
              <a:buNone/>
            </a:pPr>
            <a:endParaRPr lang="en-US" dirty="0"/>
          </a:p>
          <a:p>
            <a:pPr marL="0" indent="0">
              <a:buNone/>
            </a:pPr>
            <a:r>
              <a:rPr lang="en-US" dirty="0"/>
              <a:t>Do NOT* use a comma to join two independent clauses.</a:t>
            </a:r>
          </a:p>
          <a:p>
            <a:pPr marL="0" indent="0">
              <a:buNone/>
            </a:pPr>
            <a:endParaRPr lang="en-US" dirty="0"/>
          </a:p>
          <a:p>
            <a:pPr marL="0" indent="0">
              <a:buNone/>
            </a:pPr>
            <a:r>
              <a:rPr lang="en-US" dirty="0"/>
              <a:t>X   </a:t>
            </a:r>
            <a:r>
              <a:rPr lang="en-US" u="sng" dirty="0">
                <a:highlight>
                  <a:srgbClr val="00FF00"/>
                </a:highlight>
              </a:rPr>
              <a:t> </a:t>
            </a:r>
            <a:r>
              <a:rPr lang="en-US" u="sng" strike="sngStrike" dirty="0">
                <a:highlight>
                  <a:srgbClr val="00FF00"/>
                </a:highlight>
              </a:rPr>
              <a:t>Jim</a:t>
            </a:r>
            <a:r>
              <a:rPr lang="en-US" strike="sngStrike" dirty="0">
                <a:highlight>
                  <a:srgbClr val="00FF00"/>
                </a:highlight>
              </a:rPr>
              <a:t> </a:t>
            </a:r>
            <a:r>
              <a:rPr lang="en-US" i="1" strike="sngStrike" dirty="0">
                <a:highlight>
                  <a:srgbClr val="00FF00"/>
                </a:highlight>
              </a:rPr>
              <a:t>studied</a:t>
            </a:r>
            <a:r>
              <a:rPr lang="en-US" strike="sngStrike" dirty="0">
                <a:highlight>
                  <a:srgbClr val="00FF00"/>
                </a:highlight>
              </a:rPr>
              <a:t> hard for his exam</a:t>
            </a:r>
            <a:r>
              <a:rPr lang="en-US" sz="4000" strike="sngStrike" dirty="0"/>
              <a:t>,</a:t>
            </a:r>
            <a:r>
              <a:rPr lang="en-US" strike="sngStrike" dirty="0"/>
              <a:t> </a:t>
            </a:r>
            <a:r>
              <a:rPr lang="en-US" u="sng" strike="sngStrike" dirty="0">
                <a:highlight>
                  <a:srgbClr val="00FF00"/>
                </a:highlight>
              </a:rPr>
              <a:t>he</a:t>
            </a:r>
            <a:r>
              <a:rPr lang="en-US" i="1" strike="sngStrike" dirty="0">
                <a:highlight>
                  <a:srgbClr val="00FF00"/>
                </a:highlight>
              </a:rPr>
              <a:t> passed </a:t>
            </a:r>
            <a:r>
              <a:rPr lang="en-US" strike="sngStrike" dirty="0">
                <a:highlight>
                  <a:srgbClr val="00FF00"/>
                </a:highlight>
              </a:rPr>
              <a:t>it</a:t>
            </a:r>
            <a:r>
              <a:rPr lang="en-US" dirty="0"/>
              <a:t>.  = a comma splice (yikes!!!)</a:t>
            </a:r>
          </a:p>
          <a:p>
            <a:pPr marL="0" indent="0">
              <a:buNone/>
            </a:pPr>
            <a:endParaRPr lang="en-US" dirty="0"/>
          </a:p>
          <a:p>
            <a:pPr marL="0" indent="0">
              <a:buNone/>
            </a:pPr>
            <a:endParaRPr lang="en-US" dirty="0"/>
          </a:p>
          <a:p>
            <a:pPr marL="0" indent="0">
              <a:buNone/>
            </a:pPr>
            <a:r>
              <a:rPr lang="en-US" sz="1800" dirty="0"/>
              <a:t>*Unless, again,  you’re writing an ad, a text message, a poem …</a:t>
            </a:r>
          </a:p>
        </p:txBody>
      </p:sp>
    </p:spTree>
    <p:extLst>
      <p:ext uri="{BB962C8B-B14F-4D97-AF65-F5344CB8AC3E}">
        <p14:creationId xmlns:p14="http://schemas.microsoft.com/office/powerpoint/2010/main" val="8620152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3AF324-A502-4ABF-8A8D-002C1C3A33CB}"/>
              </a:ext>
            </a:extLst>
          </p:cNvPr>
          <p:cNvSpPr>
            <a:spLocks noGrp="1"/>
          </p:cNvSpPr>
          <p:nvPr>
            <p:ph type="title"/>
          </p:nvPr>
        </p:nvSpPr>
        <p:spPr/>
        <p:txBody>
          <a:bodyPr>
            <a:normAutofit fontScale="90000"/>
          </a:bodyPr>
          <a:lstStyle/>
          <a:p>
            <a:pPr marL="514350" indent="-514350"/>
            <a:br>
              <a:rPr lang="en-US" dirty="0"/>
            </a:br>
            <a:br>
              <a:rPr lang="en-US" dirty="0"/>
            </a:br>
            <a:r>
              <a:rPr lang="en-US" dirty="0"/>
              <a:t>BUT you CAN join two independent clauses with a comma  </a:t>
            </a:r>
            <a:r>
              <a:rPr lang="en-US" b="1" u="sng" dirty="0"/>
              <a:t>IF</a:t>
            </a:r>
            <a:r>
              <a:rPr lang="en-US" dirty="0"/>
              <a:t> you </a:t>
            </a:r>
            <a:r>
              <a:rPr lang="en-US" b="1" u="sng" dirty="0"/>
              <a:t>ALSO</a:t>
            </a:r>
            <a:r>
              <a:rPr lang="en-US" dirty="0"/>
              <a:t> add a FANBOYS* word:</a:t>
            </a:r>
            <a:br>
              <a:rPr lang="en-US" dirty="0"/>
            </a:br>
            <a:endParaRPr lang="en-CA" dirty="0"/>
          </a:p>
        </p:txBody>
      </p:sp>
      <p:sp>
        <p:nvSpPr>
          <p:cNvPr id="3" name="Content Placeholder 2">
            <a:extLst>
              <a:ext uri="{FF2B5EF4-FFF2-40B4-BE49-F238E27FC236}">
                <a16:creationId xmlns:a16="http://schemas.microsoft.com/office/drawing/2014/main" id="{A30A6F15-F9A8-493C-AF34-A09C9C333D08}"/>
              </a:ext>
            </a:extLst>
          </p:cNvPr>
          <p:cNvSpPr>
            <a:spLocks noGrp="1"/>
          </p:cNvSpPr>
          <p:nvPr>
            <p:ph idx="1"/>
          </p:nvPr>
        </p:nvSpPr>
        <p:spPr>
          <a:xfrm>
            <a:off x="838200" y="1825624"/>
            <a:ext cx="10515600" cy="5032375"/>
          </a:xfrm>
        </p:spPr>
        <p:txBody>
          <a:bodyPr>
            <a:normAutofit/>
          </a:bodyPr>
          <a:lstStyle/>
          <a:p>
            <a:pPr marL="0" indent="0">
              <a:buNone/>
            </a:pPr>
            <a:r>
              <a:rPr lang="en-US" dirty="0"/>
              <a:t>                                  </a:t>
            </a:r>
            <a:r>
              <a:rPr lang="en-US" dirty="0">
                <a:highlight>
                  <a:srgbClr val="00FFFF"/>
                </a:highlight>
              </a:rPr>
              <a:t>a comma  </a:t>
            </a:r>
            <a:r>
              <a:rPr lang="en-US" sz="3600" dirty="0"/>
              <a:t>+</a:t>
            </a:r>
            <a:r>
              <a:rPr lang="en-US" dirty="0"/>
              <a:t> a </a:t>
            </a:r>
            <a:r>
              <a:rPr lang="en-US" dirty="0">
                <a:highlight>
                  <a:srgbClr val="FFFF00"/>
                </a:highlight>
              </a:rPr>
              <a:t>FANBOYS</a:t>
            </a:r>
            <a:r>
              <a:rPr lang="en-US" dirty="0"/>
              <a:t> word </a:t>
            </a:r>
          </a:p>
          <a:p>
            <a:pPr>
              <a:buFont typeface="Wingdings" panose="05000000000000000000" pitchFamily="2" charset="2"/>
              <a:buChar char="ü"/>
            </a:pPr>
            <a:r>
              <a:rPr lang="en-US" u="sng" dirty="0">
                <a:highlight>
                  <a:srgbClr val="00FF00"/>
                </a:highlight>
              </a:rPr>
              <a:t>Jim</a:t>
            </a:r>
            <a:r>
              <a:rPr lang="en-US" dirty="0">
                <a:highlight>
                  <a:srgbClr val="00FF00"/>
                </a:highlight>
              </a:rPr>
              <a:t> </a:t>
            </a:r>
            <a:r>
              <a:rPr lang="en-US" i="1" dirty="0">
                <a:highlight>
                  <a:srgbClr val="00FF00"/>
                </a:highlight>
              </a:rPr>
              <a:t>studied</a:t>
            </a:r>
            <a:r>
              <a:rPr lang="en-US" dirty="0">
                <a:highlight>
                  <a:srgbClr val="00FF00"/>
                </a:highlight>
              </a:rPr>
              <a:t> hard for his </a:t>
            </a:r>
            <a:r>
              <a:rPr lang="en-US" dirty="0" err="1">
                <a:highlight>
                  <a:srgbClr val="00FF00"/>
                </a:highlight>
              </a:rPr>
              <a:t>exam</a:t>
            </a:r>
            <a:r>
              <a:rPr lang="en-US" dirty="0" err="1">
                <a:highlight>
                  <a:srgbClr val="00FFFF"/>
                </a:highlight>
              </a:rPr>
              <a:t>,</a:t>
            </a:r>
            <a:r>
              <a:rPr lang="en-US" sz="4000" dirty="0" err="1">
                <a:highlight>
                  <a:srgbClr val="FFFF00"/>
                </a:highlight>
              </a:rPr>
              <a:t>so</a:t>
            </a:r>
            <a:r>
              <a:rPr lang="en-US" sz="4000" dirty="0"/>
              <a:t> </a:t>
            </a:r>
            <a:r>
              <a:rPr lang="en-US" u="sng" dirty="0">
                <a:highlight>
                  <a:srgbClr val="00FF00"/>
                </a:highlight>
              </a:rPr>
              <a:t>he</a:t>
            </a:r>
            <a:r>
              <a:rPr lang="en-US" i="1" dirty="0">
                <a:highlight>
                  <a:srgbClr val="00FF00"/>
                </a:highlight>
              </a:rPr>
              <a:t> passed </a:t>
            </a:r>
            <a:r>
              <a:rPr lang="en-US" dirty="0">
                <a:highlight>
                  <a:srgbClr val="00FF00"/>
                </a:highlight>
              </a:rPr>
              <a:t>it.</a:t>
            </a:r>
          </a:p>
          <a:p>
            <a:pPr marL="0" indent="0">
              <a:buNone/>
            </a:pPr>
            <a:endParaRPr lang="en-US" dirty="0">
              <a:highlight>
                <a:srgbClr val="00FF00"/>
              </a:highlight>
            </a:endParaRPr>
          </a:p>
          <a:p>
            <a:pPr marL="3657600" lvl="8" indent="0">
              <a:lnSpc>
                <a:spcPct val="100000"/>
              </a:lnSpc>
              <a:spcBef>
                <a:spcPts val="0"/>
              </a:spcBef>
              <a:buNone/>
            </a:pPr>
            <a:r>
              <a:rPr lang="en-US" sz="2800" dirty="0"/>
              <a:t>             </a:t>
            </a:r>
            <a:r>
              <a:rPr lang="en-US" sz="2800" dirty="0">
                <a:highlight>
                  <a:srgbClr val="00FFFF"/>
                </a:highlight>
              </a:rPr>
              <a:t>,</a:t>
            </a:r>
            <a:r>
              <a:rPr lang="en-US" sz="2800" dirty="0">
                <a:highlight>
                  <a:srgbClr val="FFFF00"/>
                </a:highlight>
              </a:rPr>
              <a:t>f</a:t>
            </a:r>
            <a:r>
              <a:rPr lang="en-US" sz="2000" dirty="0">
                <a:highlight>
                  <a:srgbClr val="FFFF00"/>
                </a:highlight>
              </a:rPr>
              <a:t>or</a:t>
            </a:r>
          </a:p>
          <a:p>
            <a:pPr marL="3657600" lvl="8" indent="0">
              <a:lnSpc>
                <a:spcPct val="100000"/>
              </a:lnSpc>
              <a:spcBef>
                <a:spcPts val="0"/>
              </a:spcBef>
              <a:buNone/>
            </a:pPr>
            <a:r>
              <a:rPr lang="en-US" sz="2800" dirty="0"/>
              <a:t>             </a:t>
            </a:r>
            <a:r>
              <a:rPr lang="en-US" sz="2800" dirty="0">
                <a:highlight>
                  <a:srgbClr val="00FFFF"/>
                </a:highlight>
              </a:rPr>
              <a:t>,</a:t>
            </a:r>
            <a:r>
              <a:rPr lang="en-US" sz="2800" dirty="0">
                <a:highlight>
                  <a:srgbClr val="FFFF00"/>
                </a:highlight>
              </a:rPr>
              <a:t>a</a:t>
            </a:r>
            <a:r>
              <a:rPr lang="en-US" sz="2000" dirty="0">
                <a:highlight>
                  <a:srgbClr val="FFFF00"/>
                </a:highlight>
              </a:rPr>
              <a:t>nd</a:t>
            </a:r>
          </a:p>
          <a:p>
            <a:pPr marL="3657600" lvl="8" indent="0">
              <a:lnSpc>
                <a:spcPct val="100000"/>
              </a:lnSpc>
              <a:spcBef>
                <a:spcPts val="0"/>
              </a:spcBef>
              <a:buNone/>
            </a:pPr>
            <a:r>
              <a:rPr lang="en-US" sz="2800" dirty="0"/>
              <a:t>             </a:t>
            </a:r>
            <a:r>
              <a:rPr lang="en-US" sz="2800" dirty="0">
                <a:highlight>
                  <a:srgbClr val="00FFFF"/>
                </a:highlight>
              </a:rPr>
              <a:t>,</a:t>
            </a:r>
            <a:r>
              <a:rPr lang="en-US" sz="2800" dirty="0">
                <a:highlight>
                  <a:srgbClr val="FFFF00"/>
                </a:highlight>
              </a:rPr>
              <a:t>n</a:t>
            </a:r>
            <a:r>
              <a:rPr lang="en-US" sz="2000" dirty="0">
                <a:highlight>
                  <a:srgbClr val="FFFF00"/>
                </a:highlight>
              </a:rPr>
              <a:t>or</a:t>
            </a:r>
          </a:p>
          <a:p>
            <a:pPr marL="3657600" lvl="8" indent="0">
              <a:lnSpc>
                <a:spcPct val="100000"/>
              </a:lnSpc>
              <a:spcBef>
                <a:spcPts val="0"/>
              </a:spcBef>
              <a:buNone/>
            </a:pPr>
            <a:r>
              <a:rPr lang="en-US" sz="2800" dirty="0"/>
              <a:t>             </a:t>
            </a:r>
            <a:r>
              <a:rPr lang="en-US" sz="2800" dirty="0">
                <a:highlight>
                  <a:srgbClr val="00FFFF"/>
                </a:highlight>
              </a:rPr>
              <a:t>,</a:t>
            </a:r>
            <a:r>
              <a:rPr lang="en-US" sz="2800" dirty="0">
                <a:highlight>
                  <a:srgbClr val="FFFF00"/>
                </a:highlight>
              </a:rPr>
              <a:t>b</a:t>
            </a:r>
            <a:r>
              <a:rPr lang="en-US" sz="2000" dirty="0">
                <a:highlight>
                  <a:srgbClr val="FFFF00"/>
                </a:highlight>
              </a:rPr>
              <a:t>ut</a:t>
            </a:r>
          </a:p>
          <a:p>
            <a:pPr marL="3657600" lvl="8" indent="0">
              <a:lnSpc>
                <a:spcPct val="100000"/>
              </a:lnSpc>
              <a:spcBef>
                <a:spcPts val="0"/>
              </a:spcBef>
              <a:buNone/>
            </a:pPr>
            <a:r>
              <a:rPr lang="en-US" sz="2800" dirty="0"/>
              <a:t>             </a:t>
            </a:r>
            <a:r>
              <a:rPr lang="en-US" sz="2800" dirty="0">
                <a:highlight>
                  <a:srgbClr val="00FFFF"/>
                </a:highlight>
              </a:rPr>
              <a:t>,</a:t>
            </a:r>
            <a:r>
              <a:rPr lang="en-US" sz="2800" dirty="0">
                <a:highlight>
                  <a:srgbClr val="FFFF00"/>
                </a:highlight>
              </a:rPr>
              <a:t>o</a:t>
            </a:r>
            <a:r>
              <a:rPr lang="en-US" sz="2000" dirty="0">
                <a:highlight>
                  <a:srgbClr val="FFFF00"/>
                </a:highlight>
              </a:rPr>
              <a:t>r</a:t>
            </a:r>
          </a:p>
          <a:p>
            <a:pPr marL="3657600" lvl="8" indent="0">
              <a:lnSpc>
                <a:spcPct val="100000"/>
              </a:lnSpc>
              <a:spcBef>
                <a:spcPts val="0"/>
              </a:spcBef>
              <a:buNone/>
            </a:pPr>
            <a:r>
              <a:rPr lang="en-US" sz="2800" dirty="0"/>
              <a:t>             </a:t>
            </a:r>
            <a:r>
              <a:rPr lang="en-US" sz="2800" dirty="0">
                <a:highlight>
                  <a:srgbClr val="00FFFF"/>
                </a:highlight>
              </a:rPr>
              <a:t>,</a:t>
            </a:r>
            <a:r>
              <a:rPr lang="en-US" sz="2800" dirty="0">
                <a:highlight>
                  <a:srgbClr val="FFFF00"/>
                </a:highlight>
              </a:rPr>
              <a:t>y</a:t>
            </a:r>
            <a:r>
              <a:rPr lang="en-US" sz="2000" dirty="0">
                <a:highlight>
                  <a:srgbClr val="FFFF00"/>
                </a:highlight>
              </a:rPr>
              <a:t>et</a:t>
            </a:r>
          </a:p>
          <a:p>
            <a:pPr marL="3657600" lvl="8" indent="0">
              <a:lnSpc>
                <a:spcPct val="100000"/>
              </a:lnSpc>
              <a:spcBef>
                <a:spcPts val="0"/>
              </a:spcBef>
              <a:buNone/>
            </a:pPr>
            <a:r>
              <a:rPr lang="en-US" sz="2800" dirty="0"/>
              <a:t>             </a:t>
            </a:r>
            <a:r>
              <a:rPr lang="en-US" sz="2800" dirty="0">
                <a:highlight>
                  <a:srgbClr val="00FFFF"/>
                </a:highlight>
              </a:rPr>
              <a:t>,</a:t>
            </a:r>
            <a:r>
              <a:rPr lang="en-US" sz="2800" dirty="0">
                <a:highlight>
                  <a:srgbClr val="FFFF00"/>
                </a:highlight>
              </a:rPr>
              <a:t>s</a:t>
            </a:r>
            <a:r>
              <a:rPr lang="en-US" sz="2000" dirty="0">
                <a:highlight>
                  <a:srgbClr val="FFFF00"/>
                </a:highlight>
              </a:rPr>
              <a:t>o</a:t>
            </a:r>
          </a:p>
          <a:p>
            <a:pPr marL="0" indent="0">
              <a:buNone/>
            </a:pPr>
            <a:endParaRPr lang="en-US" dirty="0"/>
          </a:p>
          <a:p>
            <a:endParaRPr lang="en-CA" dirty="0"/>
          </a:p>
        </p:txBody>
      </p:sp>
      <p:sp>
        <p:nvSpPr>
          <p:cNvPr id="4" name="TextBox 3">
            <a:extLst>
              <a:ext uri="{FF2B5EF4-FFF2-40B4-BE49-F238E27FC236}">
                <a16:creationId xmlns:a16="http://schemas.microsoft.com/office/drawing/2014/main" id="{23241741-9DB6-45EC-B011-A5DFA73FD9C1}"/>
              </a:ext>
            </a:extLst>
          </p:cNvPr>
          <p:cNvSpPr txBox="1"/>
          <p:nvPr/>
        </p:nvSpPr>
        <p:spPr>
          <a:xfrm>
            <a:off x="281353" y="4090182"/>
            <a:ext cx="5486400" cy="3016210"/>
          </a:xfrm>
          <a:prstGeom prst="rect">
            <a:avLst/>
          </a:prstGeom>
          <a:noFill/>
        </p:spPr>
        <p:txBody>
          <a:bodyPr wrap="square" rtlCol="0">
            <a:spAutoFit/>
          </a:bodyPr>
          <a:lstStyle/>
          <a:p>
            <a:r>
              <a:rPr lang="en-CA" sz="2800" dirty="0"/>
              <a:t>*</a:t>
            </a:r>
            <a:r>
              <a:rPr lang="en-CA" dirty="0"/>
              <a:t>FANBOYS, aka coordinating conjunctions </a:t>
            </a:r>
            <a:r>
              <a:rPr lang="en-CA" sz="2800" dirty="0">
                <a:sym typeface="Wingdings" panose="05000000000000000000" pitchFamily="2" charset="2"/>
              </a:rPr>
              <a:t></a:t>
            </a:r>
          </a:p>
          <a:p>
            <a:r>
              <a:rPr lang="en-CA" dirty="0">
                <a:sym typeface="Wingdings" panose="05000000000000000000" pitchFamily="2" charset="2"/>
              </a:rPr>
              <a:t>   (when used between two independent clauses)</a:t>
            </a:r>
            <a:br>
              <a:rPr lang="en-CA" dirty="0">
                <a:sym typeface="Wingdings" panose="05000000000000000000" pitchFamily="2" charset="2"/>
              </a:rPr>
            </a:br>
            <a:br>
              <a:rPr lang="en-CA" dirty="0">
                <a:sym typeface="Wingdings" panose="05000000000000000000" pitchFamily="2" charset="2"/>
              </a:rPr>
            </a:br>
            <a:br>
              <a:rPr lang="en-CA" dirty="0">
                <a:sym typeface="Wingdings" panose="05000000000000000000" pitchFamily="2" charset="2"/>
              </a:rPr>
            </a:br>
            <a:br>
              <a:rPr lang="en-CA" dirty="0">
                <a:sym typeface="Wingdings" panose="05000000000000000000" pitchFamily="2" charset="2"/>
              </a:rPr>
            </a:br>
            <a:br>
              <a:rPr lang="en-CA" dirty="0">
                <a:sym typeface="Wingdings" panose="05000000000000000000" pitchFamily="2" charset="2"/>
              </a:rPr>
            </a:br>
            <a:br>
              <a:rPr lang="en-CA" dirty="0">
                <a:sym typeface="Wingdings" panose="05000000000000000000" pitchFamily="2" charset="2"/>
              </a:rPr>
            </a:br>
            <a:br>
              <a:rPr lang="en-CA" dirty="0">
                <a:sym typeface="Wingdings" panose="05000000000000000000" pitchFamily="2" charset="2"/>
              </a:rPr>
            </a:br>
            <a:endParaRPr lang="en-CA" dirty="0">
              <a:sym typeface="Wingdings" panose="05000000000000000000" pitchFamily="2" charset="2"/>
            </a:endParaRPr>
          </a:p>
          <a:p>
            <a:endParaRPr lang="en-CA" dirty="0"/>
          </a:p>
        </p:txBody>
      </p:sp>
      <p:sp>
        <p:nvSpPr>
          <p:cNvPr id="5" name="TextBox 4">
            <a:extLst>
              <a:ext uri="{FF2B5EF4-FFF2-40B4-BE49-F238E27FC236}">
                <a16:creationId xmlns:a16="http://schemas.microsoft.com/office/drawing/2014/main" id="{17B5935D-567E-4A06-9EB8-B528A863E4BA}"/>
              </a:ext>
            </a:extLst>
          </p:cNvPr>
          <p:cNvSpPr txBox="1"/>
          <p:nvPr/>
        </p:nvSpPr>
        <p:spPr>
          <a:xfrm>
            <a:off x="6391425" y="4341811"/>
            <a:ext cx="5645830" cy="369332"/>
          </a:xfrm>
          <a:prstGeom prst="rect">
            <a:avLst/>
          </a:prstGeom>
          <a:noFill/>
        </p:spPr>
        <p:txBody>
          <a:bodyPr wrap="square" rtlCol="0">
            <a:spAutoFit/>
          </a:bodyPr>
          <a:lstStyle/>
          <a:p>
            <a:r>
              <a:rPr lang="en-CA" b="1" dirty="0"/>
              <a:t>BOTH</a:t>
            </a:r>
            <a:r>
              <a:rPr lang="en-CA" dirty="0"/>
              <a:t> a </a:t>
            </a:r>
            <a:r>
              <a:rPr lang="en-CA" dirty="0">
                <a:highlight>
                  <a:srgbClr val="00FFFF"/>
                </a:highlight>
              </a:rPr>
              <a:t> comma</a:t>
            </a:r>
            <a:r>
              <a:rPr lang="en-CA" dirty="0"/>
              <a:t>  </a:t>
            </a:r>
            <a:r>
              <a:rPr lang="en-CA" b="1" dirty="0"/>
              <a:t>AND</a:t>
            </a:r>
            <a:r>
              <a:rPr lang="en-CA" dirty="0"/>
              <a:t> a </a:t>
            </a:r>
            <a:r>
              <a:rPr lang="en-CA" dirty="0">
                <a:highlight>
                  <a:srgbClr val="FFFF00"/>
                </a:highlight>
              </a:rPr>
              <a:t>FANBOYS </a:t>
            </a:r>
            <a:r>
              <a:rPr lang="en-CA" dirty="0"/>
              <a:t> word are needed!</a:t>
            </a:r>
          </a:p>
        </p:txBody>
      </p:sp>
    </p:spTree>
    <p:extLst>
      <p:ext uri="{BB962C8B-B14F-4D97-AF65-F5344CB8AC3E}">
        <p14:creationId xmlns:p14="http://schemas.microsoft.com/office/powerpoint/2010/main" val="34023233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71797A-4EEA-45A9-86C7-DF3CB31B66F4}"/>
              </a:ext>
            </a:extLst>
          </p:cNvPr>
          <p:cNvSpPr>
            <a:spLocks noGrp="1"/>
          </p:cNvSpPr>
          <p:nvPr>
            <p:ph type="title"/>
          </p:nvPr>
        </p:nvSpPr>
        <p:spPr/>
        <p:txBody>
          <a:bodyPr/>
          <a:lstStyle/>
          <a:p>
            <a:r>
              <a:rPr lang="en-CA" dirty="0"/>
              <a:t>Thus, (finally!) comma rule #1  is …</a:t>
            </a:r>
          </a:p>
        </p:txBody>
      </p:sp>
      <p:sp>
        <p:nvSpPr>
          <p:cNvPr id="3" name="Content Placeholder 2">
            <a:extLst>
              <a:ext uri="{FF2B5EF4-FFF2-40B4-BE49-F238E27FC236}">
                <a16:creationId xmlns:a16="http://schemas.microsoft.com/office/drawing/2014/main" id="{F9FA64BE-8F13-415E-96DD-B1AF14D656EF}"/>
              </a:ext>
            </a:extLst>
          </p:cNvPr>
          <p:cNvSpPr>
            <a:spLocks noGrp="1"/>
          </p:cNvSpPr>
          <p:nvPr>
            <p:ph idx="1"/>
          </p:nvPr>
        </p:nvSpPr>
        <p:spPr/>
        <p:txBody>
          <a:bodyPr>
            <a:normAutofit fontScale="85000" lnSpcReduction="20000"/>
          </a:bodyPr>
          <a:lstStyle/>
          <a:p>
            <a:pPr marL="0" indent="0">
              <a:buNone/>
            </a:pPr>
            <a:r>
              <a:rPr lang="en-US" dirty="0"/>
              <a:t>Use a comma between </a:t>
            </a:r>
            <a:r>
              <a:rPr lang="en-US" dirty="0">
                <a:highlight>
                  <a:srgbClr val="00FF00"/>
                </a:highlight>
              </a:rPr>
              <a:t>independent clauses </a:t>
            </a:r>
            <a:r>
              <a:rPr lang="en-US" dirty="0"/>
              <a:t>followed by a coordinating conjunction (FANBOYS – for, and, nor, but, or, yet, so). </a:t>
            </a:r>
          </a:p>
          <a:p>
            <a:pPr marL="0" indent="0">
              <a:buNone/>
            </a:pPr>
            <a:endParaRPr lang="en-US" dirty="0"/>
          </a:p>
          <a:p>
            <a:pPr marL="0" indent="0">
              <a:buNone/>
            </a:pPr>
            <a:r>
              <a:rPr lang="en-US" dirty="0"/>
              <a:t>                     </a:t>
            </a:r>
            <a:r>
              <a:rPr lang="en-US" u="sng" dirty="0">
                <a:highlight>
                  <a:srgbClr val="00FF00"/>
                </a:highlight>
              </a:rPr>
              <a:t>Jim</a:t>
            </a:r>
            <a:r>
              <a:rPr lang="en-US" dirty="0">
                <a:highlight>
                  <a:srgbClr val="00FF00"/>
                </a:highlight>
              </a:rPr>
              <a:t> </a:t>
            </a:r>
            <a:r>
              <a:rPr lang="en-US" i="1" dirty="0">
                <a:highlight>
                  <a:srgbClr val="00FF00"/>
                </a:highlight>
              </a:rPr>
              <a:t>studied</a:t>
            </a:r>
            <a:r>
              <a:rPr lang="en-US" dirty="0">
                <a:highlight>
                  <a:srgbClr val="00FF00"/>
                </a:highlight>
              </a:rPr>
              <a:t> hard for his </a:t>
            </a:r>
            <a:r>
              <a:rPr lang="en-US" dirty="0" err="1">
                <a:highlight>
                  <a:srgbClr val="00FF00"/>
                </a:highlight>
              </a:rPr>
              <a:t>exam</a:t>
            </a:r>
            <a:r>
              <a:rPr lang="en-US" sz="3300" dirty="0" err="1">
                <a:highlight>
                  <a:srgbClr val="00FFFF"/>
                </a:highlight>
              </a:rPr>
              <a:t>,</a:t>
            </a:r>
            <a:r>
              <a:rPr lang="en-US" sz="4000" dirty="0" err="1">
                <a:highlight>
                  <a:srgbClr val="FFFF00"/>
                </a:highlight>
              </a:rPr>
              <a:t>so</a:t>
            </a:r>
            <a:r>
              <a:rPr lang="en-US" sz="4000" dirty="0"/>
              <a:t> </a:t>
            </a:r>
            <a:r>
              <a:rPr lang="en-US" u="sng" dirty="0">
                <a:highlight>
                  <a:srgbClr val="00FF00"/>
                </a:highlight>
              </a:rPr>
              <a:t>he</a:t>
            </a:r>
            <a:r>
              <a:rPr lang="en-US" i="1" dirty="0">
                <a:highlight>
                  <a:srgbClr val="00FF00"/>
                </a:highlight>
              </a:rPr>
              <a:t> passed </a:t>
            </a:r>
            <a:r>
              <a:rPr lang="en-US" dirty="0">
                <a:highlight>
                  <a:srgbClr val="00FF00"/>
                </a:highlight>
              </a:rPr>
              <a:t>it.</a:t>
            </a:r>
          </a:p>
          <a:p>
            <a:pPr marL="0" indent="0">
              <a:buNone/>
            </a:pPr>
            <a:endParaRPr lang="en-US" dirty="0">
              <a:highlight>
                <a:srgbClr val="00FF00"/>
              </a:highlight>
            </a:endParaRPr>
          </a:p>
          <a:p>
            <a:pPr marL="0" indent="0">
              <a:buNone/>
            </a:pPr>
            <a:r>
              <a:rPr lang="en-US" dirty="0"/>
              <a:t>                    </a:t>
            </a:r>
            <a:r>
              <a:rPr lang="en-US" u="sng" dirty="0">
                <a:highlight>
                  <a:srgbClr val="00FF00"/>
                </a:highlight>
              </a:rPr>
              <a:t> Jim</a:t>
            </a:r>
            <a:r>
              <a:rPr lang="en-US" dirty="0">
                <a:highlight>
                  <a:srgbClr val="00FF00"/>
                </a:highlight>
              </a:rPr>
              <a:t> </a:t>
            </a:r>
            <a:r>
              <a:rPr lang="en-US" i="1" dirty="0">
                <a:highlight>
                  <a:srgbClr val="00FF00"/>
                </a:highlight>
              </a:rPr>
              <a:t>didn’t</a:t>
            </a:r>
            <a:r>
              <a:rPr lang="en-US" dirty="0">
                <a:highlight>
                  <a:srgbClr val="00FF00"/>
                </a:highlight>
              </a:rPr>
              <a:t> </a:t>
            </a:r>
            <a:r>
              <a:rPr lang="en-US" i="1" dirty="0">
                <a:highlight>
                  <a:srgbClr val="00FF00"/>
                </a:highlight>
              </a:rPr>
              <a:t>study</a:t>
            </a:r>
            <a:r>
              <a:rPr lang="en-US" dirty="0">
                <a:highlight>
                  <a:srgbClr val="00FF00"/>
                </a:highlight>
              </a:rPr>
              <a:t> hard for his </a:t>
            </a:r>
            <a:r>
              <a:rPr lang="en-US" dirty="0" err="1">
                <a:highlight>
                  <a:srgbClr val="00FF00"/>
                </a:highlight>
              </a:rPr>
              <a:t>exam</a:t>
            </a:r>
            <a:r>
              <a:rPr lang="en-US" sz="3300" dirty="0" err="1">
                <a:highlight>
                  <a:srgbClr val="00FFFF"/>
                </a:highlight>
              </a:rPr>
              <a:t>,</a:t>
            </a:r>
            <a:r>
              <a:rPr lang="en-US" sz="3300" dirty="0" err="1">
                <a:highlight>
                  <a:srgbClr val="FFFF00"/>
                </a:highlight>
              </a:rPr>
              <a:t>but</a:t>
            </a:r>
            <a:r>
              <a:rPr lang="en-US" sz="3300" dirty="0">
                <a:highlight>
                  <a:srgbClr val="00FF00"/>
                </a:highlight>
              </a:rPr>
              <a:t> </a:t>
            </a:r>
            <a:r>
              <a:rPr lang="en-US" u="sng" dirty="0">
                <a:highlight>
                  <a:srgbClr val="00FF00"/>
                </a:highlight>
              </a:rPr>
              <a:t>he</a:t>
            </a:r>
            <a:r>
              <a:rPr lang="en-US" i="1" dirty="0">
                <a:highlight>
                  <a:srgbClr val="00FF00"/>
                </a:highlight>
              </a:rPr>
              <a:t> passed </a:t>
            </a:r>
            <a:r>
              <a:rPr lang="en-US" dirty="0">
                <a:highlight>
                  <a:srgbClr val="00FF00"/>
                </a:highlight>
              </a:rPr>
              <a:t>it.</a:t>
            </a:r>
          </a:p>
          <a:p>
            <a:pPr marL="0" indent="0">
              <a:buNone/>
            </a:pPr>
            <a:endParaRPr lang="en-US" dirty="0">
              <a:highlight>
                <a:srgbClr val="00FF00"/>
              </a:highlight>
            </a:endParaRPr>
          </a:p>
          <a:p>
            <a:pPr marL="0" indent="0">
              <a:buNone/>
            </a:pPr>
            <a:endParaRPr lang="en-US" dirty="0"/>
          </a:p>
          <a:p>
            <a:pPr marL="0" indent="0">
              <a:buNone/>
            </a:pPr>
            <a:r>
              <a:rPr lang="en-US" dirty="0"/>
              <a:t>(Plus, do NOT join independent clauses with only a comma!)</a:t>
            </a:r>
          </a:p>
          <a:p>
            <a:pPr marL="0" indent="0">
              <a:buNone/>
            </a:pPr>
            <a:endParaRPr lang="en-US" dirty="0"/>
          </a:p>
          <a:p>
            <a:pPr marL="0" indent="0">
              <a:buNone/>
            </a:pPr>
            <a:r>
              <a:rPr lang="en-US" dirty="0"/>
              <a:t> </a:t>
            </a:r>
            <a:endParaRPr lang="en-CA" dirty="0"/>
          </a:p>
        </p:txBody>
      </p:sp>
    </p:spTree>
    <p:extLst>
      <p:ext uri="{BB962C8B-B14F-4D97-AF65-F5344CB8AC3E}">
        <p14:creationId xmlns:p14="http://schemas.microsoft.com/office/powerpoint/2010/main" val="22385139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79E8B7-B5BA-4B4F-A36B-D2056B358DD2}"/>
              </a:ext>
            </a:extLst>
          </p:cNvPr>
          <p:cNvSpPr>
            <a:spLocks noGrp="1"/>
          </p:cNvSpPr>
          <p:nvPr>
            <p:ph type="title"/>
          </p:nvPr>
        </p:nvSpPr>
        <p:spPr/>
        <p:txBody>
          <a:bodyPr/>
          <a:lstStyle/>
          <a:p>
            <a:r>
              <a:rPr lang="en-CA" dirty="0"/>
              <a:t>Let’s practice comma rule #1: </a:t>
            </a:r>
          </a:p>
        </p:txBody>
      </p:sp>
      <p:sp>
        <p:nvSpPr>
          <p:cNvPr id="3" name="Content Placeholder 2">
            <a:extLst>
              <a:ext uri="{FF2B5EF4-FFF2-40B4-BE49-F238E27FC236}">
                <a16:creationId xmlns:a16="http://schemas.microsoft.com/office/drawing/2014/main" id="{D1FB7FA0-3FE0-4FE4-8C8A-62954BC56AE3}"/>
              </a:ext>
            </a:extLst>
          </p:cNvPr>
          <p:cNvSpPr>
            <a:spLocks noGrp="1"/>
          </p:cNvSpPr>
          <p:nvPr>
            <p:ph idx="1"/>
          </p:nvPr>
        </p:nvSpPr>
        <p:spPr/>
        <p:txBody>
          <a:bodyPr>
            <a:normAutofit/>
          </a:bodyPr>
          <a:lstStyle/>
          <a:p>
            <a:pPr marL="0" indent="0">
              <a:buNone/>
            </a:pPr>
            <a:r>
              <a:rPr lang="en-US" dirty="0"/>
              <a:t>Which is/are correct?</a:t>
            </a:r>
          </a:p>
          <a:p>
            <a:pPr>
              <a:buFont typeface="Wingdings" panose="05000000000000000000" pitchFamily="2" charset="2"/>
              <a:buChar char="q"/>
            </a:pPr>
            <a:endParaRPr lang="en-US" dirty="0"/>
          </a:p>
          <a:p>
            <a:pPr marL="514350" indent="-514350">
              <a:buFont typeface="+mj-lt"/>
              <a:buAutoNum type="arabicPeriod"/>
            </a:pPr>
            <a:r>
              <a:rPr lang="en-US" dirty="0"/>
              <a:t>Aya likes fitness classes she bought a rec </a:t>
            </a:r>
            <a:r>
              <a:rPr lang="en-US" dirty="0" err="1"/>
              <a:t>centre</a:t>
            </a:r>
            <a:r>
              <a:rPr lang="en-US" dirty="0"/>
              <a:t> membership.</a:t>
            </a:r>
          </a:p>
          <a:p>
            <a:pPr marL="514350" indent="-514350">
              <a:buFont typeface="+mj-lt"/>
              <a:buAutoNum type="arabicPeriod"/>
            </a:pPr>
            <a:r>
              <a:rPr lang="en-US" dirty="0"/>
              <a:t>Aya likes fitness classes, so she bought a rec </a:t>
            </a:r>
            <a:r>
              <a:rPr lang="en-US" dirty="0" err="1"/>
              <a:t>centre</a:t>
            </a:r>
            <a:r>
              <a:rPr lang="en-US" dirty="0"/>
              <a:t> membership.</a:t>
            </a:r>
          </a:p>
          <a:p>
            <a:pPr marL="514350" indent="-514350">
              <a:buFont typeface="+mj-lt"/>
              <a:buAutoNum type="arabicPeriod"/>
            </a:pPr>
            <a:r>
              <a:rPr lang="en-US" dirty="0"/>
              <a:t>Aya likes fitness classes, she bought a rec </a:t>
            </a:r>
            <a:r>
              <a:rPr lang="en-US" dirty="0" err="1"/>
              <a:t>centre</a:t>
            </a:r>
            <a:r>
              <a:rPr lang="en-US" dirty="0"/>
              <a:t> membership.</a:t>
            </a:r>
          </a:p>
          <a:p>
            <a:pPr marL="514350" indent="-514350">
              <a:buFont typeface="+mj-lt"/>
              <a:buAutoNum type="arabicPeriod"/>
            </a:pPr>
            <a:r>
              <a:rPr lang="en-US" dirty="0"/>
              <a:t>Aya likes fitness classes; she bought a rec </a:t>
            </a:r>
            <a:r>
              <a:rPr lang="en-US" dirty="0" err="1"/>
              <a:t>centre</a:t>
            </a:r>
            <a:r>
              <a:rPr lang="en-US" dirty="0"/>
              <a:t> membership.</a:t>
            </a:r>
          </a:p>
          <a:p>
            <a:pPr>
              <a:buFont typeface="Wingdings" panose="05000000000000000000" pitchFamily="2" charset="2"/>
              <a:buChar char="ü"/>
            </a:pPr>
            <a:endParaRPr lang="en-US" dirty="0"/>
          </a:p>
          <a:p>
            <a:pPr marL="0" indent="0">
              <a:buNone/>
            </a:pPr>
            <a:endParaRPr lang="en-CA" dirty="0"/>
          </a:p>
          <a:p>
            <a:pPr marL="0" indent="0">
              <a:buNone/>
            </a:pPr>
            <a:r>
              <a:rPr lang="en-CA" sz="800" dirty="0"/>
              <a:t>Answer: 2 &amp; 4</a:t>
            </a:r>
          </a:p>
        </p:txBody>
      </p:sp>
    </p:spTree>
    <p:extLst>
      <p:ext uri="{BB962C8B-B14F-4D97-AF65-F5344CB8AC3E}">
        <p14:creationId xmlns:p14="http://schemas.microsoft.com/office/powerpoint/2010/main" val="6386682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BBBF31-AA22-4D74-A2CA-6AA08DA85FFC}"/>
              </a:ext>
            </a:extLst>
          </p:cNvPr>
          <p:cNvSpPr>
            <a:spLocks noGrp="1"/>
          </p:cNvSpPr>
          <p:nvPr>
            <p:ph type="title"/>
          </p:nvPr>
        </p:nvSpPr>
        <p:spPr/>
        <p:txBody>
          <a:bodyPr/>
          <a:lstStyle/>
          <a:p>
            <a:r>
              <a:rPr lang="en-US" dirty="0"/>
              <a:t>More practice with rule #1:</a:t>
            </a:r>
            <a:endParaRPr lang="en-CA" dirty="0"/>
          </a:p>
        </p:txBody>
      </p:sp>
      <p:sp>
        <p:nvSpPr>
          <p:cNvPr id="3" name="Content Placeholder 2">
            <a:extLst>
              <a:ext uri="{FF2B5EF4-FFF2-40B4-BE49-F238E27FC236}">
                <a16:creationId xmlns:a16="http://schemas.microsoft.com/office/drawing/2014/main" id="{F3B1F109-6F9F-40D7-B172-7CB8B9F745DA}"/>
              </a:ext>
            </a:extLst>
          </p:cNvPr>
          <p:cNvSpPr>
            <a:spLocks noGrp="1"/>
          </p:cNvSpPr>
          <p:nvPr>
            <p:ph idx="1"/>
          </p:nvPr>
        </p:nvSpPr>
        <p:spPr/>
        <p:txBody>
          <a:bodyPr>
            <a:normAutofit fontScale="55000" lnSpcReduction="20000"/>
          </a:bodyPr>
          <a:lstStyle/>
          <a:p>
            <a:pPr marL="0" indent="0">
              <a:buNone/>
            </a:pPr>
            <a:r>
              <a:rPr lang="en-US" dirty="0"/>
              <a:t>A. What about these two?</a:t>
            </a:r>
          </a:p>
          <a:p>
            <a:pPr marL="0" indent="0">
              <a:buNone/>
            </a:pPr>
            <a:endParaRPr lang="en-US" dirty="0"/>
          </a:p>
          <a:p>
            <a:pPr marL="514350" indent="-514350">
              <a:buFont typeface="+mj-lt"/>
              <a:buAutoNum type="arabicPeriod"/>
            </a:pPr>
            <a:r>
              <a:rPr lang="en-US" u="sng" dirty="0"/>
              <a:t>Aya</a:t>
            </a:r>
            <a:r>
              <a:rPr lang="en-US" dirty="0"/>
              <a:t> </a:t>
            </a:r>
            <a:r>
              <a:rPr lang="en-US" i="1" dirty="0"/>
              <a:t>likes</a:t>
            </a:r>
            <a:r>
              <a:rPr lang="en-US" dirty="0"/>
              <a:t> fitness classes and </a:t>
            </a:r>
            <a:r>
              <a:rPr lang="en-US" i="1" dirty="0"/>
              <a:t>bought</a:t>
            </a:r>
            <a:r>
              <a:rPr lang="en-US" dirty="0"/>
              <a:t> a rec </a:t>
            </a:r>
            <a:r>
              <a:rPr lang="en-US" dirty="0" err="1"/>
              <a:t>centre</a:t>
            </a:r>
            <a:r>
              <a:rPr lang="en-US" dirty="0"/>
              <a:t> membership.</a:t>
            </a:r>
          </a:p>
          <a:p>
            <a:pPr marL="514350" indent="-514350">
              <a:buFont typeface="+mj-lt"/>
              <a:buAutoNum type="arabicPeriod"/>
            </a:pPr>
            <a:r>
              <a:rPr lang="en-US" dirty="0"/>
              <a:t>Aya likes fitness classes, and bought a rec </a:t>
            </a:r>
            <a:r>
              <a:rPr lang="en-US" dirty="0" err="1"/>
              <a:t>centre</a:t>
            </a:r>
            <a:r>
              <a:rPr lang="en-US" dirty="0"/>
              <a:t> membership.</a:t>
            </a:r>
          </a:p>
          <a:p>
            <a:pPr marL="514350" indent="-514350">
              <a:buFont typeface="+mj-lt"/>
              <a:buAutoNum type="arabicPeriod"/>
            </a:pPr>
            <a:r>
              <a:rPr lang="en-US" dirty="0"/>
              <a:t>Aya likes fitness classes, and she bought a rec </a:t>
            </a:r>
            <a:r>
              <a:rPr lang="en-US" dirty="0" err="1"/>
              <a:t>centre</a:t>
            </a:r>
            <a:r>
              <a:rPr lang="en-US" dirty="0"/>
              <a:t> membership.</a:t>
            </a:r>
          </a:p>
          <a:p>
            <a:pPr>
              <a:buFont typeface="Wingdings" panose="05000000000000000000" pitchFamily="2" charset="2"/>
              <a:buChar char="q"/>
            </a:pPr>
            <a:endParaRPr lang="en-US" dirty="0"/>
          </a:p>
          <a:p>
            <a:pPr marL="514350" indent="-514350">
              <a:buFont typeface="+mj-lt"/>
              <a:buAutoNum type="arabicPeriod"/>
            </a:pPr>
            <a:endParaRPr lang="en-US" dirty="0"/>
          </a:p>
          <a:p>
            <a:pPr>
              <a:buFont typeface="Wingdings" panose="05000000000000000000" pitchFamily="2" charset="2"/>
              <a:buChar char="q"/>
            </a:pPr>
            <a:endParaRPr lang="en-US" dirty="0"/>
          </a:p>
          <a:p>
            <a:pPr marL="0" indent="0">
              <a:buNone/>
            </a:pPr>
            <a:r>
              <a:rPr lang="en-US" dirty="0"/>
              <a:t>B. And these two?</a:t>
            </a:r>
          </a:p>
          <a:p>
            <a:pPr>
              <a:buFont typeface="Wingdings" panose="05000000000000000000" pitchFamily="2" charset="2"/>
              <a:buChar char="q"/>
            </a:pPr>
            <a:endParaRPr lang="en-US" dirty="0"/>
          </a:p>
          <a:p>
            <a:pPr marL="514350" indent="-514350">
              <a:buFont typeface="+mj-lt"/>
              <a:buAutoNum type="arabicPeriod"/>
            </a:pPr>
            <a:r>
              <a:rPr lang="en-US" dirty="0"/>
              <a:t>Using commas effectively will help you stand out from the crowd for most people do not use them properly.</a:t>
            </a:r>
          </a:p>
          <a:p>
            <a:pPr marL="514350" indent="-514350">
              <a:buFont typeface="+mj-lt"/>
              <a:buAutoNum type="arabicPeriod"/>
            </a:pPr>
            <a:r>
              <a:rPr lang="en-US" dirty="0"/>
              <a:t>Using commas effectively will help you stand out from the crowd, for most people do not use them properly.</a:t>
            </a:r>
          </a:p>
          <a:p>
            <a:pPr>
              <a:buFont typeface="Wingdings" panose="05000000000000000000" pitchFamily="2" charset="2"/>
              <a:buChar char="q"/>
            </a:pPr>
            <a:endParaRPr lang="en-US" dirty="0"/>
          </a:p>
          <a:p>
            <a:pPr marL="0" indent="0">
              <a:buNone/>
            </a:pPr>
            <a:r>
              <a:rPr lang="en-CA" sz="1100" dirty="0"/>
              <a:t>Answers: A1, B2</a:t>
            </a:r>
          </a:p>
        </p:txBody>
      </p:sp>
    </p:spTree>
    <p:extLst>
      <p:ext uri="{BB962C8B-B14F-4D97-AF65-F5344CB8AC3E}">
        <p14:creationId xmlns:p14="http://schemas.microsoft.com/office/powerpoint/2010/main" val="22444034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8" end="8"/>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10" end="10"/>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1014BE-A455-4747-8350-7E9D66D11610}"/>
              </a:ext>
            </a:extLst>
          </p:cNvPr>
          <p:cNvSpPr>
            <a:spLocks noGrp="1"/>
          </p:cNvSpPr>
          <p:nvPr>
            <p:ph type="title"/>
          </p:nvPr>
        </p:nvSpPr>
        <p:spPr/>
        <p:txBody>
          <a:bodyPr>
            <a:normAutofit fontScale="90000"/>
          </a:bodyPr>
          <a:lstStyle/>
          <a:p>
            <a:br>
              <a:rPr lang="en-CA" dirty="0"/>
            </a:br>
            <a:r>
              <a:rPr lang="en-CA" dirty="0"/>
              <a:t>Comma Rule #2: </a:t>
            </a:r>
            <a:r>
              <a:rPr lang="en-US" dirty="0"/>
              <a:t>Use a comma after words that come </a:t>
            </a:r>
            <a:r>
              <a:rPr lang="en-US" u="sng" dirty="0"/>
              <a:t>before</a:t>
            </a:r>
            <a:r>
              <a:rPr lang="en-US" dirty="0"/>
              <a:t> the  independent clause. </a:t>
            </a:r>
            <a:endParaRPr lang="en-CA" dirty="0"/>
          </a:p>
        </p:txBody>
      </p:sp>
      <p:sp>
        <p:nvSpPr>
          <p:cNvPr id="3" name="Content Placeholder 2">
            <a:extLst>
              <a:ext uri="{FF2B5EF4-FFF2-40B4-BE49-F238E27FC236}">
                <a16:creationId xmlns:a16="http://schemas.microsoft.com/office/drawing/2014/main" id="{634272E0-D878-4435-B047-7C4A7080204E}"/>
              </a:ext>
            </a:extLst>
          </p:cNvPr>
          <p:cNvSpPr>
            <a:spLocks noGrp="1"/>
          </p:cNvSpPr>
          <p:nvPr>
            <p:ph idx="1"/>
          </p:nvPr>
        </p:nvSpPr>
        <p:spPr/>
        <p:txBody>
          <a:bodyPr/>
          <a:lstStyle/>
          <a:p>
            <a:endParaRPr lang="en-CA" dirty="0"/>
          </a:p>
          <a:p>
            <a:endParaRPr lang="en-US" dirty="0"/>
          </a:p>
          <a:p>
            <a:r>
              <a:rPr lang="en-US" dirty="0"/>
              <a:t> </a:t>
            </a:r>
            <a:r>
              <a:rPr lang="en-US" dirty="0">
                <a:highlight>
                  <a:srgbClr val="FF00FF"/>
                </a:highlight>
              </a:rPr>
              <a:t>Stranded in the desert</a:t>
            </a:r>
            <a:r>
              <a:rPr lang="en-US" dirty="0"/>
              <a:t>, </a:t>
            </a:r>
            <a:r>
              <a:rPr lang="en-US" dirty="0">
                <a:highlight>
                  <a:srgbClr val="00FF00"/>
                </a:highlight>
              </a:rPr>
              <a:t>Jim stared into the shimmering haze.</a:t>
            </a:r>
          </a:p>
          <a:p>
            <a:endParaRPr lang="en-US" dirty="0"/>
          </a:p>
          <a:p>
            <a:pPr marL="0" indent="0">
              <a:buNone/>
            </a:pPr>
            <a:r>
              <a:rPr lang="en-US" dirty="0"/>
              <a:t>Q: Why do you think I chose </a:t>
            </a:r>
            <a:r>
              <a:rPr lang="en-US" dirty="0">
                <a:highlight>
                  <a:srgbClr val="FF00FF"/>
                </a:highlight>
              </a:rPr>
              <a:t>pink</a:t>
            </a:r>
            <a:r>
              <a:rPr lang="en-US" dirty="0"/>
              <a:t> as a </a:t>
            </a:r>
            <a:r>
              <a:rPr lang="en-US" dirty="0" err="1"/>
              <a:t>colour</a:t>
            </a:r>
            <a:r>
              <a:rPr lang="en-US" dirty="0"/>
              <a:t> for the words </a:t>
            </a:r>
            <a:r>
              <a:rPr lang="en-US" u="sng" dirty="0"/>
              <a:t>before</a:t>
            </a:r>
            <a:r>
              <a:rPr lang="en-US" dirty="0"/>
              <a:t> the independent clause?</a:t>
            </a:r>
            <a:endParaRPr lang="en-CA" dirty="0"/>
          </a:p>
        </p:txBody>
      </p:sp>
      <p:pic>
        <p:nvPicPr>
          <p:cNvPr id="4" name="Content Placeholder 4" descr="Person playing drums">
            <a:extLst>
              <a:ext uri="{FF2B5EF4-FFF2-40B4-BE49-F238E27FC236}">
                <a16:creationId xmlns:a16="http://schemas.microsoft.com/office/drawing/2014/main" id="{3240CB3C-3600-42D9-AAF7-553B7442B0A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flipH="1">
            <a:off x="4977787" y="4414081"/>
            <a:ext cx="3339617" cy="2225869"/>
          </a:xfrm>
          <a:prstGeom prst="rect">
            <a:avLst/>
          </a:prstGeom>
        </p:spPr>
      </p:pic>
    </p:spTree>
    <p:extLst>
      <p:ext uri="{BB962C8B-B14F-4D97-AF65-F5344CB8AC3E}">
        <p14:creationId xmlns:p14="http://schemas.microsoft.com/office/powerpoint/2010/main" val="58164356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999F5B-B208-4C69-ADBE-751F64662812}"/>
              </a:ext>
            </a:extLst>
          </p:cNvPr>
          <p:cNvSpPr>
            <a:spLocks noGrp="1"/>
          </p:cNvSpPr>
          <p:nvPr>
            <p:ph type="title"/>
          </p:nvPr>
        </p:nvSpPr>
        <p:spPr/>
        <p:txBody>
          <a:bodyPr/>
          <a:lstStyle/>
          <a:p>
            <a:r>
              <a:rPr lang="en-CA" dirty="0"/>
              <a:t>A: Pink is the closest highlighting colour to red, meaning “NO!”</a:t>
            </a:r>
          </a:p>
        </p:txBody>
      </p:sp>
      <p:sp>
        <p:nvSpPr>
          <p:cNvPr id="3" name="Content Placeholder 2">
            <a:extLst>
              <a:ext uri="{FF2B5EF4-FFF2-40B4-BE49-F238E27FC236}">
                <a16:creationId xmlns:a16="http://schemas.microsoft.com/office/drawing/2014/main" id="{D3C74F11-7FA9-4FC5-9F53-8F7A6AB91D5F}"/>
              </a:ext>
            </a:extLst>
          </p:cNvPr>
          <p:cNvSpPr>
            <a:spLocks noGrp="1"/>
          </p:cNvSpPr>
          <p:nvPr>
            <p:ph idx="1"/>
          </p:nvPr>
        </p:nvSpPr>
        <p:spPr/>
        <p:txBody>
          <a:bodyPr>
            <a:normAutofit/>
          </a:bodyPr>
          <a:lstStyle/>
          <a:p>
            <a:pPr marL="0" indent="0">
              <a:buNone/>
            </a:pPr>
            <a:r>
              <a:rPr lang="en-CA" dirty="0"/>
              <a:t> Pink means this is NOT an independent clause.</a:t>
            </a:r>
          </a:p>
          <a:p>
            <a:pPr marL="0" indent="0">
              <a:buNone/>
            </a:pPr>
            <a:endParaRPr lang="en-CA" dirty="0"/>
          </a:p>
          <a:p>
            <a:pPr marL="0" indent="0">
              <a:buNone/>
            </a:pPr>
            <a:r>
              <a:rPr lang="en-US" dirty="0">
                <a:highlight>
                  <a:srgbClr val="FF00FF"/>
                </a:highlight>
              </a:rPr>
              <a:t>Because Jim was stranded in the desert</a:t>
            </a:r>
            <a:r>
              <a:rPr lang="en-US" dirty="0"/>
              <a:t>,(dependent clause)</a:t>
            </a:r>
          </a:p>
          <a:p>
            <a:pPr marL="0" indent="0">
              <a:buNone/>
            </a:pPr>
            <a:r>
              <a:rPr lang="en-US" dirty="0">
                <a:highlight>
                  <a:srgbClr val="FF00FF"/>
                </a:highlight>
              </a:rPr>
              <a:t>Stranded in the desert,  </a:t>
            </a:r>
            <a:r>
              <a:rPr lang="en-US" dirty="0"/>
              <a:t>phrase</a:t>
            </a:r>
          </a:p>
          <a:p>
            <a:pPr marL="0" indent="0">
              <a:buNone/>
            </a:pPr>
            <a:r>
              <a:rPr lang="en-US" dirty="0">
                <a:highlight>
                  <a:srgbClr val="FF00FF"/>
                </a:highlight>
              </a:rPr>
              <a:t>In the desert, </a:t>
            </a:r>
            <a:r>
              <a:rPr lang="en-US" dirty="0"/>
              <a:t>phrase (prepositional)</a:t>
            </a:r>
          </a:p>
          <a:p>
            <a:pPr marL="0" indent="0">
              <a:buNone/>
            </a:pPr>
            <a:r>
              <a:rPr lang="en-US" dirty="0">
                <a:highlight>
                  <a:srgbClr val="FF00FF"/>
                </a:highlight>
              </a:rPr>
              <a:t>Wearily, </a:t>
            </a:r>
            <a:r>
              <a:rPr lang="en-US" dirty="0"/>
              <a:t>(word)</a:t>
            </a:r>
          </a:p>
          <a:p>
            <a:pPr marL="0" indent="0">
              <a:buNone/>
            </a:pPr>
            <a:endParaRPr lang="en-US" dirty="0"/>
          </a:p>
          <a:p>
            <a:pPr marL="0" indent="0">
              <a:buNone/>
            </a:pPr>
            <a:r>
              <a:rPr lang="en-US" dirty="0"/>
              <a:t>The words say “I CANNOT stand alone…</a:t>
            </a:r>
            <a:endParaRPr lang="en-US" sz="1800" dirty="0"/>
          </a:p>
        </p:txBody>
      </p:sp>
    </p:spTree>
    <p:extLst>
      <p:ext uri="{BB962C8B-B14F-4D97-AF65-F5344CB8AC3E}">
        <p14:creationId xmlns:p14="http://schemas.microsoft.com/office/powerpoint/2010/main" val="7802944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994943-7D08-45FA-B20F-AC4261DD1237}"/>
              </a:ext>
            </a:extLst>
          </p:cNvPr>
          <p:cNvSpPr>
            <a:spLocks noGrp="1"/>
          </p:cNvSpPr>
          <p:nvPr>
            <p:ph type="title"/>
          </p:nvPr>
        </p:nvSpPr>
        <p:spPr/>
        <p:txBody>
          <a:bodyPr/>
          <a:lstStyle/>
          <a:p>
            <a:r>
              <a:rPr lang="en-US" dirty="0"/>
              <a:t>…I must be </a:t>
            </a:r>
            <a:r>
              <a:rPr lang="en-US" u="sng" dirty="0"/>
              <a:t>joined with</a:t>
            </a:r>
            <a:r>
              <a:rPr lang="en-US" dirty="0"/>
              <a:t> an independent clause.”</a:t>
            </a:r>
            <a:endParaRPr lang="en-CA" dirty="0"/>
          </a:p>
        </p:txBody>
      </p:sp>
      <p:sp>
        <p:nvSpPr>
          <p:cNvPr id="3" name="Content Placeholder 2">
            <a:extLst>
              <a:ext uri="{FF2B5EF4-FFF2-40B4-BE49-F238E27FC236}">
                <a16:creationId xmlns:a16="http://schemas.microsoft.com/office/drawing/2014/main" id="{8BF6FBE1-726F-4082-A048-D3BEFB9ACC14}"/>
              </a:ext>
            </a:extLst>
          </p:cNvPr>
          <p:cNvSpPr>
            <a:spLocks noGrp="1"/>
          </p:cNvSpPr>
          <p:nvPr>
            <p:ph idx="1"/>
          </p:nvPr>
        </p:nvSpPr>
        <p:spPr>
          <a:xfrm>
            <a:off x="838199" y="1825625"/>
            <a:ext cx="11870635" cy="4351338"/>
          </a:xfrm>
        </p:spPr>
        <p:txBody>
          <a:bodyPr>
            <a:normAutofit lnSpcReduction="10000"/>
          </a:bodyPr>
          <a:lstStyle/>
          <a:p>
            <a:pPr marL="0" indent="0">
              <a:buNone/>
            </a:pPr>
            <a:r>
              <a:rPr lang="en-US" dirty="0">
                <a:highlight>
                  <a:srgbClr val="FF00FF"/>
                </a:highlight>
              </a:rPr>
              <a:t>Because Jim was stranded in the desert</a:t>
            </a:r>
            <a:r>
              <a:rPr lang="en-US" dirty="0">
                <a:highlight>
                  <a:srgbClr val="00FFFF"/>
                </a:highlight>
              </a:rPr>
              <a:t>, </a:t>
            </a:r>
            <a:r>
              <a:rPr lang="en-US" dirty="0">
                <a:highlight>
                  <a:srgbClr val="00FF00"/>
                </a:highlight>
              </a:rPr>
              <a:t>he stared into the shimmering haze.</a:t>
            </a:r>
          </a:p>
          <a:p>
            <a:pPr marL="0" indent="0">
              <a:buNone/>
            </a:pPr>
            <a:endParaRPr lang="en-US" dirty="0"/>
          </a:p>
          <a:p>
            <a:pPr marL="0" indent="0">
              <a:buNone/>
            </a:pPr>
            <a:r>
              <a:rPr lang="en-US" dirty="0">
                <a:highlight>
                  <a:srgbClr val="FF00FF"/>
                </a:highlight>
              </a:rPr>
              <a:t>Stranded in the desert</a:t>
            </a:r>
            <a:r>
              <a:rPr lang="en-US" dirty="0">
                <a:highlight>
                  <a:srgbClr val="00FFFF"/>
                </a:highlight>
              </a:rPr>
              <a:t>, </a:t>
            </a:r>
            <a:r>
              <a:rPr lang="en-US" dirty="0">
                <a:highlight>
                  <a:srgbClr val="00FF00"/>
                </a:highlight>
              </a:rPr>
              <a:t>Jim stared into the shimmering haze.</a:t>
            </a:r>
          </a:p>
          <a:p>
            <a:pPr marL="0" indent="0">
              <a:buNone/>
            </a:pPr>
            <a:endParaRPr lang="en-US" dirty="0"/>
          </a:p>
          <a:p>
            <a:pPr marL="0" indent="0">
              <a:buNone/>
            </a:pPr>
            <a:r>
              <a:rPr lang="en-US" dirty="0">
                <a:highlight>
                  <a:srgbClr val="FF00FF"/>
                </a:highlight>
              </a:rPr>
              <a:t>In the desert</a:t>
            </a:r>
            <a:r>
              <a:rPr lang="en-US" dirty="0">
                <a:highlight>
                  <a:srgbClr val="00FFFF"/>
                </a:highlight>
              </a:rPr>
              <a:t>, </a:t>
            </a:r>
            <a:r>
              <a:rPr lang="en-US" dirty="0">
                <a:highlight>
                  <a:srgbClr val="00FF00"/>
                </a:highlight>
              </a:rPr>
              <a:t>Jim stared into the shimmering haze.</a:t>
            </a:r>
          </a:p>
          <a:p>
            <a:pPr marL="0" indent="0">
              <a:buNone/>
            </a:pPr>
            <a:endParaRPr lang="en-US" dirty="0"/>
          </a:p>
          <a:p>
            <a:pPr marL="0" indent="0">
              <a:buNone/>
            </a:pPr>
            <a:r>
              <a:rPr lang="en-US" dirty="0">
                <a:highlight>
                  <a:srgbClr val="FF00FF"/>
                </a:highlight>
              </a:rPr>
              <a:t>Wearily</a:t>
            </a:r>
            <a:r>
              <a:rPr lang="en-US" dirty="0">
                <a:highlight>
                  <a:srgbClr val="00FFFF"/>
                </a:highlight>
              </a:rPr>
              <a:t>, </a:t>
            </a:r>
            <a:r>
              <a:rPr lang="en-US" dirty="0">
                <a:highlight>
                  <a:srgbClr val="00FF00"/>
                </a:highlight>
              </a:rPr>
              <a:t>Jim stared into the shimmering haze.</a:t>
            </a:r>
          </a:p>
          <a:p>
            <a:pPr marL="0" indent="0">
              <a:buNone/>
            </a:pPr>
            <a:endParaRPr lang="en-US" dirty="0"/>
          </a:p>
          <a:p>
            <a:pPr marL="0" indent="0">
              <a:buNone/>
            </a:pPr>
            <a:r>
              <a:rPr lang="en-US" sz="1800" dirty="0">
                <a:highlight>
                  <a:srgbClr val="FF00FF"/>
                </a:highlight>
              </a:rPr>
              <a:t>(“Please, please don’t leave me alone. If you do, I’m a sentence fragment. Yikes!!!!”)</a:t>
            </a:r>
            <a:endParaRPr lang="en-CA" sz="1800" dirty="0">
              <a:highlight>
                <a:srgbClr val="FF00FF"/>
              </a:highlight>
            </a:endParaRPr>
          </a:p>
        </p:txBody>
      </p:sp>
    </p:spTree>
    <p:extLst>
      <p:ext uri="{BB962C8B-B14F-4D97-AF65-F5344CB8AC3E}">
        <p14:creationId xmlns:p14="http://schemas.microsoft.com/office/powerpoint/2010/main" val="2899514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D05FF5-49C6-48F4-8ADD-190BF76F7844}"/>
              </a:ext>
            </a:extLst>
          </p:cNvPr>
          <p:cNvSpPr>
            <a:spLocks noGrp="1"/>
          </p:cNvSpPr>
          <p:nvPr>
            <p:ph type="title"/>
          </p:nvPr>
        </p:nvSpPr>
        <p:spPr/>
        <p:txBody>
          <a:bodyPr/>
          <a:lstStyle/>
          <a:p>
            <a:r>
              <a:rPr lang="en-US" dirty="0"/>
              <a:t>Let’s practice comma rule #2:</a:t>
            </a:r>
            <a:endParaRPr lang="en-CA" dirty="0"/>
          </a:p>
        </p:txBody>
      </p:sp>
      <p:sp>
        <p:nvSpPr>
          <p:cNvPr id="3" name="Content Placeholder 2">
            <a:extLst>
              <a:ext uri="{FF2B5EF4-FFF2-40B4-BE49-F238E27FC236}">
                <a16:creationId xmlns:a16="http://schemas.microsoft.com/office/drawing/2014/main" id="{D9C25AFE-FFFD-4911-ACD0-D28505A318D6}"/>
              </a:ext>
            </a:extLst>
          </p:cNvPr>
          <p:cNvSpPr>
            <a:spLocks noGrp="1"/>
          </p:cNvSpPr>
          <p:nvPr>
            <p:ph idx="1"/>
          </p:nvPr>
        </p:nvSpPr>
        <p:spPr>
          <a:xfrm>
            <a:off x="838200" y="1825625"/>
            <a:ext cx="11527302" cy="4351338"/>
          </a:xfrm>
        </p:spPr>
        <p:txBody>
          <a:bodyPr>
            <a:normAutofit/>
          </a:bodyPr>
          <a:lstStyle/>
          <a:p>
            <a:pPr marL="0" indent="0">
              <a:buNone/>
            </a:pPr>
            <a:r>
              <a:rPr lang="en-US" dirty="0"/>
              <a:t>Which is/are correct?</a:t>
            </a:r>
          </a:p>
          <a:p>
            <a:pPr marL="514350" indent="-514350">
              <a:buFont typeface="+mj-lt"/>
              <a:buAutoNum type="arabicPeriod"/>
            </a:pPr>
            <a:r>
              <a:rPr lang="en-CA" dirty="0"/>
              <a:t>Because Aya liked fitness classes she bought rec centre membership.</a:t>
            </a:r>
          </a:p>
          <a:p>
            <a:pPr marL="514350" indent="-514350">
              <a:buFont typeface="+mj-lt"/>
              <a:buAutoNum type="arabicPeriod"/>
            </a:pPr>
            <a:r>
              <a:rPr lang="en-CA" dirty="0"/>
              <a:t>Because Aya liked fitness classes, she bought a rec centre membership.</a:t>
            </a:r>
          </a:p>
          <a:p>
            <a:pPr marL="514350" indent="-514350">
              <a:buFont typeface="+mj-lt"/>
              <a:buAutoNum type="arabicPeriod"/>
            </a:pPr>
            <a:r>
              <a:rPr lang="en-CA" dirty="0"/>
              <a:t>Liking  fitness classes Aya bought a rec centre membership.</a:t>
            </a:r>
          </a:p>
          <a:p>
            <a:pPr marL="514350" indent="-514350">
              <a:buFont typeface="+mj-lt"/>
              <a:buAutoNum type="arabicPeriod"/>
            </a:pPr>
            <a:r>
              <a:rPr lang="en-CA" dirty="0"/>
              <a:t>An enthusiast of fitness classes, Aya bought a rec centre membership.</a:t>
            </a:r>
          </a:p>
          <a:p>
            <a:pPr marL="514350" indent="-514350">
              <a:buFont typeface="+mj-lt"/>
              <a:buAutoNum type="arabicPeriod"/>
            </a:pPr>
            <a:endParaRPr lang="en-CA" dirty="0"/>
          </a:p>
          <a:p>
            <a:pPr marL="0" indent="0">
              <a:buNone/>
            </a:pPr>
            <a:endParaRPr lang="en-CA" dirty="0"/>
          </a:p>
          <a:p>
            <a:pPr marL="0" indent="0">
              <a:buNone/>
            </a:pPr>
            <a:endParaRPr lang="en-CA" dirty="0"/>
          </a:p>
          <a:p>
            <a:pPr marL="0" indent="0">
              <a:buNone/>
            </a:pPr>
            <a:r>
              <a:rPr lang="en-CA" sz="800" dirty="0"/>
              <a:t>Answer: 2 &amp; 4</a:t>
            </a:r>
          </a:p>
        </p:txBody>
      </p:sp>
    </p:spTree>
    <p:extLst>
      <p:ext uri="{BB962C8B-B14F-4D97-AF65-F5344CB8AC3E}">
        <p14:creationId xmlns:p14="http://schemas.microsoft.com/office/powerpoint/2010/main" val="9325972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FD90D2-47F6-4077-8CC2-B9C13DB2B3F5}"/>
              </a:ext>
            </a:extLst>
          </p:cNvPr>
          <p:cNvSpPr>
            <a:spLocks noGrp="1"/>
          </p:cNvSpPr>
          <p:nvPr>
            <p:ph type="title"/>
          </p:nvPr>
        </p:nvSpPr>
        <p:spPr/>
        <p:txBody>
          <a:bodyPr/>
          <a:lstStyle/>
          <a:p>
            <a:r>
              <a:rPr lang="en-US" dirty="0"/>
              <a:t>More practice with rule #2:</a:t>
            </a:r>
            <a:endParaRPr lang="en-CA" dirty="0"/>
          </a:p>
        </p:txBody>
      </p:sp>
      <p:sp>
        <p:nvSpPr>
          <p:cNvPr id="3" name="Content Placeholder 2">
            <a:extLst>
              <a:ext uri="{FF2B5EF4-FFF2-40B4-BE49-F238E27FC236}">
                <a16:creationId xmlns:a16="http://schemas.microsoft.com/office/drawing/2014/main" id="{95FC7205-23C7-4A35-8CB7-A8C13FB4E048}"/>
              </a:ext>
            </a:extLst>
          </p:cNvPr>
          <p:cNvSpPr>
            <a:spLocks noGrp="1"/>
          </p:cNvSpPr>
          <p:nvPr>
            <p:ph idx="1"/>
          </p:nvPr>
        </p:nvSpPr>
        <p:spPr/>
        <p:txBody>
          <a:bodyPr>
            <a:normAutofit/>
          </a:bodyPr>
          <a:lstStyle/>
          <a:p>
            <a:pPr marL="0" indent="0">
              <a:buNone/>
            </a:pPr>
            <a:r>
              <a:rPr lang="en-US" dirty="0"/>
              <a:t>How about these two?</a:t>
            </a:r>
            <a:endParaRPr lang="en-CA" dirty="0">
              <a:highlight>
                <a:srgbClr val="00FF00"/>
              </a:highlight>
            </a:endParaRPr>
          </a:p>
          <a:p>
            <a:pPr>
              <a:buFont typeface="Wingdings" panose="05000000000000000000" pitchFamily="2" charset="2"/>
              <a:buChar char="q"/>
            </a:pPr>
            <a:endParaRPr lang="en-CA" dirty="0">
              <a:highlight>
                <a:srgbClr val="00FF00"/>
              </a:highlight>
            </a:endParaRPr>
          </a:p>
          <a:p>
            <a:pPr marL="514350" indent="-514350">
              <a:buFont typeface="+mj-lt"/>
              <a:buAutoNum type="arabicPeriod"/>
            </a:pPr>
            <a:r>
              <a:rPr lang="en-CA" dirty="0"/>
              <a:t>Because Aya liked fitness classes, she bought a gym membership.</a:t>
            </a:r>
          </a:p>
          <a:p>
            <a:pPr marL="514350" indent="-514350">
              <a:buFont typeface="+mj-lt"/>
              <a:buAutoNum type="arabicPeriod"/>
            </a:pPr>
            <a:r>
              <a:rPr lang="en-CA" dirty="0"/>
              <a:t>Aya bought a gym membership, because she liked fitness classes. </a:t>
            </a:r>
          </a:p>
          <a:p>
            <a:pPr marL="514350" indent="-514350">
              <a:buFont typeface="+mj-lt"/>
              <a:buAutoNum type="arabicPeriod"/>
            </a:pPr>
            <a:endParaRPr lang="en-CA" dirty="0"/>
          </a:p>
          <a:p>
            <a:endParaRPr lang="en-CA" dirty="0"/>
          </a:p>
          <a:p>
            <a:endParaRPr lang="en-CA" dirty="0"/>
          </a:p>
          <a:p>
            <a:endParaRPr lang="en-CA" dirty="0"/>
          </a:p>
          <a:p>
            <a:pPr marL="0" indent="0">
              <a:buNone/>
            </a:pPr>
            <a:r>
              <a:rPr lang="en-CA" sz="800" dirty="0"/>
              <a:t>Answer: 1</a:t>
            </a:r>
          </a:p>
        </p:txBody>
      </p:sp>
    </p:spTree>
    <p:extLst>
      <p:ext uri="{BB962C8B-B14F-4D97-AF65-F5344CB8AC3E}">
        <p14:creationId xmlns:p14="http://schemas.microsoft.com/office/powerpoint/2010/main" val="20285460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24B2AE-5BB7-4E01-B432-028A306F27EA}"/>
              </a:ext>
            </a:extLst>
          </p:cNvPr>
          <p:cNvSpPr>
            <a:spLocks noGrp="1"/>
          </p:cNvSpPr>
          <p:nvPr>
            <p:ph type="title"/>
          </p:nvPr>
        </p:nvSpPr>
        <p:spPr/>
        <p:txBody>
          <a:bodyPr/>
          <a:lstStyle/>
          <a:p>
            <a:r>
              <a:rPr lang="en-CA" dirty="0"/>
              <a:t>First off, why commas?</a:t>
            </a:r>
          </a:p>
        </p:txBody>
      </p:sp>
      <p:sp>
        <p:nvSpPr>
          <p:cNvPr id="3" name="Content Placeholder 2">
            <a:extLst>
              <a:ext uri="{FF2B5EF4-FFF2-40B4-BE49-F238E27FC236}">
                <a16:creationId xmlns:a16="http://schemas.microsoft.com/office/drawing/2014/main" id="{45D5DCFE-601A-4E54-909F-8DE73947EBA4}"/>
              </a:ext>
            </a:extLst>
          </p:cNvPr>
          <p:cNvSpPr>
            <a:spLocks noGrp="1"/>
          </p:cNvSpPr>
          <p:nvPr>
            <p:ph idx="1"/>
          </p:nvPr>
        </p:nvSpPr>
        <p:spPr>
          <a:xfrm>
            <a:off x="1012874" y="1690688"/>
            <a:ext cx="10944664" cy="2276401"/>
          </a:xfrm>
        </p:spPr>
        <p:txBody>
          <a:bodyPr>
            <a:normAutofit fontScale="77500" lnSpcReduction="20000"/>
          </a:bodyPr>
          <a:lstStyle/>
          <a:p>
            <a:pPr marL="0" indent="0">
              <a:buNone/>
            </a:pPr>
            <a:r>
              <a:rPr lang="en-US" dirty="0"/>
              <a:t>“Used correctly, commas are useful guides to how to read a sentence;</a:t>
            </a:r>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r>
              <a:rPr lang="en-US" dirty="0"/>
              <a:t>… used wrongly, they can trip a reader up.” </a:t>
            </a:r>
            <a:endParaRPr lang="en-CA" dirty="0"/>
          </a:p>
        </p:txBody>
      </p:sp>
      <p:pic>
        <p:nvPicPr>
          <p:cNvPr id="1026" name="Picture 2" descr="Free Tripping Cliparts, Download Free Clip Art, Free Clip Art on ...">
            <a:extLst>
              <a:ext uri="{FF2B5EF4-FFF2-40B4-BE49-F238E27FC236}">
                <a16:creationId xmlns:a16="http://schemas.microsoft.com/office/drawing/2014/main" id="{224D8071-D48A-47DA-96B4-1100B6AEB54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16316" y="3226576"/>
            <a:ext cx="1367131" cy="1010309"/>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Orienteering, Running, Check, Point, Sports - Orienteering Icon ...">
            <a:extLst>
              <a:ext uri="{FF2B5EF4-FFF2-40B4-BE49-F238E27FC236}">
                <a16:creationId xmlns:a16="http://schemas.microsoft.com/office/drawing/2014/main" id="{7E7FCA11-3235-44C8-829B-7FB4D05B6B2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344651" y="1690688"/>
            <a:ext cx="1619407" cy="1325563"/>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a:extLst>
              <a:ext uri="{FF2B5EF4-FFF2-40B4-BE49-F238E27FC236}">
                <a16:creationId xmlns:a16="http://schemas.microsoft.com/office/drawing/2014/main" id="{C378A51C-1BC3-41F8-A029-8ECF63524F81}"/>
              </a:ext>
            </a:extLst>
          </p:cNvPr>
          <p:cNvSpPr txBox="1"/>
          <p:nvPr/>
        </p:nvSpPr>
        <p:spPr>
          <a:xfrm>
            <a:off x="1335505" y="5931568"/>
            <a:ext cx="4211052" cy="307777"/>
          </a:xfrm>
          <a:prstGeom prst="rect">
            <a:avLst/>
          </a:prstGeom>
          <a:noFill/>
        </p:spPr>
        <p:txBody>
          <a:bodyPr wrap="square" rtlCol="0">
            <a:spAutoFit/>
          </a:bodyPr>
          <a:lstStyle/>
          <a:p>
            <a:r>
              <a:rPr lang="en-CA" sz="1400" dirty="0"/>
              <a:t>-- John Hill, VIU Writing Centre Coordinator</a:t>
            </a:r>
          </a:p>
        </p:txBody>
      </p:sp>
    </p:spTree>
    <p:extLst>
      <p:ext uri="{BB962C8B-B14F-4D97-AF65-F5344CB8AC3E}">
        <p14:creationId xmlns:p14="http://schemas.microsoft.com/office/powerpoint/2010/main" val="83944298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BD1069-AA68-448B-8A8B-D6B877C38C15}"/>
              </a:ext>
            </a:extLst>
          </p:cNvPr>
          <p:cNvSpPr>
            <a:spLocks noGrp="1"/>
          </p:cNvSpPr>
          <p:nvPr>
            <p:ph type="title"/>
          </p:nvPr>
        </p:nvSpPr>
        <p:spPr/>
        <p:txBody>
          <a:bodyPr/>
          <a:lstStyle/>
          <a:p>
            <a:r>
              <a:rPr lang="en-CA" dirty="0"/>
              <a:t>Fun Fact about </a:t>
            </a:r>
            <a:r>
              <a:rPr lang="en-CA" dirty="0">
                <a:highlight>
                  <a:srgbClr val="FF00FF"/>
                </a:highlight>
              </a:rPr>
              <a:t>dependent</a:t>
            </a:r>
            <a:r>
              <a:rPr lang="en-CA" dirty="0"/>
              <a:t> clauses:</a:t>
            </a:r>
          </a:p>
        </p:txBody>
      </p:sp>
      <p:sp>
        <p:nvSpPr>
          <p:cNvPr id="3" name="Content Placeholder 2">
            <a:extLst>
              <a:ext uri="{FF2B5EF4-FFF2-40B4-BE49-F238E27FC236}">
                <a16:creationId xmlns:a16="http://schemas.microsoft.com/office/drawing/2014/main" id="{92A7AC49-A749-47E2-9909-A42573CE3CB0}"/>
              </a:ext>
            </a:extLst>
          </p:cNvPr>
          <p:cNvSpPr>
            <a:spLocks noGrp="1"/>
          </p:cNvSpPr>
          <p:nvPr>
            <p:ph idx="1"/>
          </p:nvPr>
        </p:nvSpPr>
        <p:spPr/>
        <p:txBody>
          <a:bodyPr/>
          <a:lstStyle/>
          <a:p>
            <a:pPr marL="0" indent="0">
              <a:buNone/>
            </a:pPr>
            <a:endParaRPr lang="en-CA" dirty="0"/>
          </a:p>
          <a:p>
            <a:pPr marL="0" indent="0">
              <a:buNone/>
            </a:pPr>
            <a:r>
              <a:rPr lang="en-CA" dirty="0"/>
              <a:t>If they come </a:t>
            </a:r>
            <a:r>
              <a:rPr lang="en-CA" u="sng" dirty="0"/>
              <a:t>before</a:t>
            </a:r>
            <a:r>
              <a:rPr lang="en-CA" dirty="0"/>
              <a:t> the independent clause, they are followed by a comma: </a:t>
            </a:r>
            <a:r>
              <a:rPr lang="en-CA" sz="1800" dirty="0"/>
              <a:t>(You knew that because it’s comma rule #2…)</a:t>
            </a:r>
          </a:p>
          <a:p>
            <a:pPr marL="0" indent="0">
              <a:buNone/>
            </a:pPr>
            <a:r>
              <a:rPr lang="en-CA" dirty="0">
                <a:highlight>
                  <a:srgbClr val="FF00FF"/>
                </a:highlight>
              </a:rPr>
              <a:t>Because Aya liked swimming </a:t>
            </a:r>
            <a:r>
              <a:rPr lang="en-CA" dirty="0">
                <a:highlight>
                  <a:srgbClr val="00FFFF"/>
                </a:highlight>
              </a:rPr>
              <a:t>,</a:t>
            </a:r>
            <a:r>
              <a:rPr lang="en-CA" dirty="0">
                <a:highlight>
                  <a:srgbClr val="00FF00"/>
                </a:highlight>
              </a:rPr>
              <a:t>she bought a gym membership.</a:t>
            </a:r>
          </a:p>
          <a:p>
            <a:pPr marL="514350" indent="-514350">
              <a:buFont typeface="+mj-lt"/>
              <a:buAutoNum type="arabicPeriod"/>
            </a:pPr>
            <a:endParaRPr lang="en-CA" dirty="0">
              <a:highlight>
                <a:srgbClr val="00FF00"/>
              </a:highlight>
            </a:endParaRPr>
          </a:p>
          <a:p>
            <a:pPr marL="0" indent="0">
              <a:buNone/>
            </a:pPr>
            <a:r>
              <a:rPr lang="en-CA" dirty="0"/>
              <a:t>BUT if they come </a:t>
            </a:r>
            <a:r>
              <a:rPr lang="en-CA" u="sng" dirty="0"/>
              <a:t>after</a:t>
            </a:r>
            <a:r>
              <a:rPr lang="en-CA" dirty="0"/>
              <a:t> the independent clause, there is NO comma:</a:t>
            </a:r>
          </a:p>
          <a:p>
            <a:pPr marL="0" indent="0">
              <a:buNone/>
            </a:pPr>
            <a:r>
              <a:rPr lang="en-CA" dirty="0">
                <a:highlight>
                  <a:srgbClr val="00FF00"/>
                </a:highlight>
              </a:rPr>
              <a:t>Aya bought a gym membership</a:t>
            </a:r>
            <a:r>
              <a:rPr lang="en-CA" dirty="0"/>
              <a:t> </a:t>
            </a:r>
            <a:r>
              <a:rPr lang="en-CA" dirty="0">
                <a:highlight>
                  <a:srgbClr val="FF00FF"/>
                </a:highlight>
              </a:rPr>
              <a:t>because she liked swimming. </a:t>
            </a:r>
          </a:p>
          <a:p>
            <a:pPr marL="514350" indent="-514350">
              <a:buFont typeface="+mj-lt"/>
              <a:buAutoNum type="arabicPeriod"/>
            </a:pPr>
            <a:endParaRPr lang="en-CA" dirty="0"/>
          </a:p>
          <a:p>
            <a:pPr marL="0" indent="0">
              <a:buNone/>
            </a:pPr>
            <a:endParaRPr lang="en-CA" dirty="0"/>
          </a:p>
        </p:txBody>
      </p:sp>
    </p:spTree>
    <p:extLst>
      <p:ext uri="{BB962C8B-B14F-4D97-AF65-F5344CB8AC3E}">
        <p14:creationId xmlns:p14="http://schemas.microsoft.com/office/powerpoint/2010/main" val="12177381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C7E525-5B06-4230-9730-A03AAEF6FBF4}"/>
              </a:ext>
            </a:extLst>
          </p:cNvPr>
          <p:cNvSpPr>
            <a:spLocks noGrp="1"/>
          </p:cNvSpPr>
          <p:nvPr>
            <p:ph type="title"/>
          </p:nvPr>
        </p:nvSpPr>
        <p:spPr/>
        <p:txBody>
          <a:bodyPr/>
          <a:lstStyle/>
          <a:p>
            <a:r>
              <a:rPr lang="en-CA" dirty="0"/>
              <a:t>Comma rule # 3:</a:t>
            </a:r>
            <a:r>
              <a:rPr lang="en-US" dirty="0"/>
              <a:t>Use a comma to separate </a:t>
            </a:r>
            <a:r>
              <a:rPr lang="en-US" u="sng" dirty="0"/>
              <a:t>three or more</a:t>
            </a:r>
            <a:r>
              <a:rPr lang="en-US" dirty="0"/>
              <a:t> items in a series. </a:t>
            </a:r>
            <a:r>
              <a:rPr lang="en-CA" dirty="0"/>
              <a:t> </a:t>
            </a:r>
          </a:p>
        </p:txBody>
      </p:sp>
      <p:sp>
        <p:nvSpPr>
          <p:cNvPr id="3" name="Content Placeholder 2">
            <a:extLst>
              <a:ext uri="{FF2B5EF4-FFF2-40B4-BE49-F238E27FC236}">
                <a16:creationId xmlns:a16="http://schemas.microsoft.com/office/drawing/2014/main" id="{DEEB2198-09D3-4C0C-81C3-75BDA1A9500D}"/>
              </a:ext>
            </a:extLst>
          </p:cNvPr>
          <p:cNvSpPr>
            <a:spLocks noGrp="1"/>
          </p:cNvSpPr>
          <p:nvPr>
            <p:ph idx="1"/>
          </p:nvPr>
        </p:nvSpPr>
        <p:spPr/>
        <p:txBody>
          <a:bodyPr>
            <a:normAutofit lnSpcReduction="10000"/>
          </a:bodyPr>
          <a:lstStyle/>
          <a:p>
            <a:pPr marL="0" indent="0">
              <a:buNone/>
            </a:pPr>
            <a:r>
              <a:rPr lang="en-US" dirty="0"/>
              <a:t>He brought the beer, the Cheezies</a:t>
            </a:r>
            <a:r>
              <a:rPr lang="en-US" dirty="0">
                <a:highlight>
                  <a:srgbClr val="00FFFF"/>
                </a:highlight>
              </a:rPr>
              <a:t>, </a:t>
            </a:r>
            <a:r>
              <a:rPr lang="en-US" dirty="0"/>
              <a:t>and the dips. </a:t>
            </a:r>
          </a:p>
          <a:p>
            <a:pPr marL="0" indent="0">
              <a:buNone/>
            </a:pPr>
            <a:endParaRPr lang="en-US" dirty="0"/>
          </a:p>
          <a:p>
            <a:pPr marL="0" indent="0">
              <a:buNone/>
            </a:pPr>
            <a:r>
              <a:rPr lang="en-US" dirty="0"/>
              <a:t>BUT do not use a comma if it’s only two items in a series.</a:t>
            </a:r>
          </a:p>
          <a:p>
            <a:pPr marL="0" indent="0">
              <a:buNone/>
            </a:pPr>
            <a:r>
              <a:rPr lang="en-US" dirty="0"/>
              <a:t>She brought the wine and the chips.</a:t>
            </a:r>
          </a:p>
          <a:p>
            <a:pPr marL="0" indent="0">
              <a:buNone/>
            </a:pPr>
            <a:endParaRPr lang="en-US" dirty="0"/>
          </a:p>
          <a:p>
            <a:pPr marL="0" indent="0">
              <a:buNone/>
            </a:pPr>
            <a:endParaRPr lang="en-US" dirty="0"/>
          </a:p>
          <a:p>
            <a:pPr marL="0" indent="0">
              <a:buNone/>
            </a:pPr>
            <a:r>
              <a:rPr lang="en-US" dirty="0"/>
              <a:t>[Note </a:t>
            </a:r>
            <a:r>
              <a:rPr lang="en-US" dirty="0">
                <a:highlight>
                  <a:srgbClr val="00FFFF"/>
                </a:highlight>
              </a:rPr>
              <a:t>optional final comma</a:t>
            </a:r>
            <a:r>
              <a:rPr lang="en-US" dirty="0"/>
              <a:t> before “and,” known as the Oxford comma: it reduces ambiguity and is generally preferred in academic writing.] </a:t>
            </a:r>
          </a:p>
          <a:p>
            <a:pPr marL="0" indent="0">
              <a:buNone/>
            </a:pPr>
            <a:r>
              <a:rPr lang="en-US" dirty="0"/>
              <a:t> </a:t>
            </a:r>
          </a:p>
          <a:p>
            <a:pPr marL="0" indent="0">
              <a:buNone/>
            </a:pPr>
            <a:endParaRPr lang="en-CA" dirty="0"/>
          </a:p>
        </p:txBody>
      </p:sp>
      <p:sp>
        <p:nvSpPr>
          <p:cNvPr id="4" name="AutoShape 2">
            <a:extLst>
              <a:ext uri="{FF2B5EF4-FFF2-40B4-BE49-F238E27FC236}">
                <a16:creationId xmlns:a16="http://schemas.microsoft.com/office/drawing/2014/main" id="{A0F0DBB3-7CC3-46F5-9365-DDC72353161B}"/>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CA"/>
          </a:p>
        </p:txBody>
      </p:sp>
    </p:spTree>
    <p:extLst>
      <p:ext uri="{BB962C8B-B14F-4D97-AF65-F5344CB8AC3E}">
        <p14:creationId xmlns:p14="http://schemas.microsoft.com/office/powerpoint/2010/main" val="24876079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BDB686-4409-40AC-89C9-6CD60411F958}"/>
              </a:ext>
            </a:extLst>
          </p:cNvPr>
          <p:cNvSpPr>
            <a:spLocks noGrp="1"/>
          </p:cNvSpPr>
          <p:nvPr>
            <p:ph type="title"/>
          </p:nvPr>
        </p:nvSpPr>
        <p:spPr/>
        <p:txBody>
          <a:bodyPr/>
          <a:lstStyle/>
          <a:p>
            <a:r>
              <a:rPr lang="en-US" dirty="0"/>
              <a:t>Comma rule #3 cont’d: The items in the series can be …</a:t>
            </a:r>
            <a:endParaRPr lang="en-CA" dirty="0"/>
          </a:p>
        </p:txBody>
      </p:sp>
      <p:sp>
        <p:nvSpPr>
          <p:cNvPr id="3" name="Content Placeholder 2">
            <a:extLst>
              <a:ext uri="{FF2B5EF4-FFF2-40B4-BE49-F238E27FC236}">
                <a16:creationId xmlns:a16="http://schemas.microsoft.com/office/drawing/2014/main" id="{A234DF7E-C3E8-40AC-9340-DA52F52E425B}"/>
              </a:ext>
            </a:extLst>
          </p:cNvPr>
          <p:cNvSpPr>
            <a:spLocks noGrp="1"/>
          </p:cNvSpPr>
          <p:nvPr>
            <p:ph idx="1"/>
          </p:nvPr>
        </p:nvSpPr>
        <p:spPr/>
        <p:txBody>
          <a:bodyPr/>
          <a:lstStyle/>
          <a:p>
            <a:r>
              <a:rPr lang="en-US" dirty="0"/>
              <a:t>a list of </a:t>
            </a:r>
            <a:r>
              <a:rPr lang="en-US" u="sng" dirty="0"/>
              <a:t>words</a:t>
            </a:r>
            <a:r>
              <a:rPr lang="en-US" dirty="0"/>
              <a:t>: </a:t>
            </a:r>
          </a:p>
          <a:p>
            <a:pPr marL="457200" lvl="1" indent="0">
              <a:buNone/>
            </a:pPr>
            <a:r>
              <a:rPr lang="en-US" dirty="0"/>
              <a:t>He brought the </a:t>
            </a:r>
            <a:r>
              <a:rPr lang="en-US" dirty="0">
                <a:highlight>
                  <a:srgbClr val="C0C0C0"/>
                </a:highlight>
              </a:rPr>
              <a:t>beer,</a:t>
            </a:r>
            <a:r>
              <a:rPr lang="en-US" dirty="0"/>
              <a:t> the </a:t>
            </a:r>
            <a:r>
              <a:rPr lang="en-US" dirty="0">
                <a:highlight>
                  <a:srgbClr val="C0C0C0"/>
                </a:highlight>
              </a:rPr>
              <a:t>Cheezies</a:t>
            </a:r>
            <a:r>
              <a:rPr lang="en-US" dirty="0"/>
              <a:t>, and the</a:t>
            </a:r>
            <a:r>
              <a:rPr lang="en-US" dirty="0">
                <a:highlight>
                  <a:srgbClr val="C0C0C0"/>
                </a:highlight>
              </a:rPr>
              <a:t> dips</a:t>
            </a:r>
            <a:r>
              <a:rPr lang="en-US" dirty="0"/>
              <a:t>. </a:t>
            </a:r>
          </a:p>
          <a:p>
            <a:pPr marL="457200" lvl="1" indent="0">
              <a:buNone/>
            </a:pPr>
            <a:endParaRPr lang="en-US" dirty="0"/>
          </a:p>
          <a:p>
            <a:r>
              <a:rPr lang="en-US" dirty="0"/>
              <a:t>a list of </a:t>
            </a:r>
            <a:r>
              <a:rPr lang="en-US" u="sng" dirty="0"/>
              <a:t>phrases</a:t>
            </a:r>
            <a:r>
              <a:rPr lang="en-US" dirty="0"/>
              <a:t>:</a:t>
            </a:r>
          </a:p>
          <a:p>
            <a:pPr marL="457200" lvl="1" indent="0">
              <a:buNone/>
            </a:pPr>
            <a:r>
              <a:rPr lang="en-US" dirty="0"/>
              <a:t>He wished for </a:t>
            </a:r>
            <a:r>
              <a:rPr lang="en-US" dirty="0">
                <a:highlight>
                  <a:srgbClr val="C0C0C0"/>
                </a:highlight>
              </a:rPr>
              <a:t>a change in the weather</a:t>
            </a:r>
            <a:r>
              <a:rPr lang="en-US" dirty="0"/>
              <a:t>, </a:t>
            </a:r>
            <a:r>
              <a:rPr lang="en-US" dirty="0">
                <a:highlight>
                  <a:srgbClr val="C0C0C0"/>
                </a:highlight>
              </a:rPr>
              <a:t>a change in his social life</a:t>
            </a:r>
            <a:r>
              <a:rPr lang="en-US" dirty="0"/>
              <a:t>, and </a:t>
            </a:r>
            <a:r>
              <a:rPr lang="en-US" dirty="0">
                <a:highlight>
                  <a:srgbClr val="C0C0C0"/>
                </a:highlight>
              </a:rPr>
              <a:t>a change in his grades at school</a:t>
            </a:r>
            <a:r>
              <a:rPr lang="en-US" dirty="0"/>
              <a:t>. </a:t>
            </a:r>
          </a:p>
          <a:p>
            <a:pPr marL="457200" lvl="1" indent="0">
              <a:buNone/>
            </a:pPr>
            <a:endParaRPr lang="en-US" dirty="0"/>
          </a:p>
          <a:p>
            <a:r>
              <a:rPr lang="en-US" dirty="0"/>
              <a:t> a list of </a:t>
            </a:r>
            <a:r>
              <a:rPr lang="en-US" u="sng" dirty="0"/>
              <a:t>clauses</a:t>
            </a:r>
            <a:r>
              <a:rPr lang="en-US" dirty="0"/>
              <a:t> (not as common)</a:t>
            </a:r>
          </a:p>
          <a:p>
            <a:pPr marL="457200" lvl="1" indent="0">
              <a:buNone/>
            </a:pPr>
            <a:r>
              <a:rPr lang="en-US" dirty="0"/>
              <a:t>He went to the party because </a:t>
            </a:r>
            <a:r>
              <a:rPr lang="en-US" dirty="0">
                <a:highlight>
                  <a:srgbClr val="C0C0C0"/>
                </a:highlight>
              </a:rPr>
              <a:t>he wanted to dance</a:t>
            </a:r>
            <a:r>
              <a:rPr lang="en-US" dirty="0"/>
              <a:t>, </a:t>
            </a:r>
            <a:r>
              <a:rPr lang="en-US" dirty="0">
                <a:highlight>
                  <a:srgbClr val="C0C0C0"/>
                </a:highlight>
              </a:rPr>
              <a:t>he hoped to eat Cheezies</a:t>
            </a:r>
            <a:r>
              <a:rPr lang="en-US" dirty="0"/>
              <a:t>, and </a:t>
            </a:r>
            <a:r>
              <a:rPr lang="en-US" dirty="0">
                <a:highlight>
                  <a:srgbClr val="C0C0C0"/>
                </a:highlight>
              </a:rPr>
              <a:t>he hoped to find a love interest</a:t>
            </a:r>
            <a:r>
              <a:rPr lang="en-US" dirty="0"/>
              <a:t>.</a:t>
            </a:r>
            <a:endParaRPr lang="en-CA" dirty="0"/>
          </a:p>
        </p:txBody>
      </p:sp>
    </p:spTree>
    <p:extLst>
      <p:ext uri="{BB962C8B-B14F-4D97-AF65-F5344CB8AC3E}">
        <p14:creationId xmlns:p14="http://schemas.microsoft.com/office/powerpoint/2010/main" val="34020807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076AA0-6DB9-4BE7-A827-AC6747AB189D}"/>
              </a:ext>
            </a:extLst>
          </p:cNvPr>
          <p:cNvSpPr>
            <a:spLocks noGrp="1"/>
          </p:cNvSpPr>
          <p:nvPr>
            <p:ph type="title"/>
          </p:nvPr>
        </p:nvSpPr>
        <p:spPr/>
        <p:txBody>
          <a:bodyPr/>
          <a:lstStyle/>
          <a:p>
            <a:r>
              <a:rPr lang="en-US" dirty="0"/>
              <a:t>Let’s practice comma rule #3</a:t>
            </a:r>
            <a:endParaRPr lang="en-CA" dirty="0"/>
          </a:p>
        </p:txBody>
      </p:sp>
      <p:sp>
        <p:nvSpPr>
          <p:cNvPr id="3" name="Content Placeholder 2">
            <a:extLst>
              <a:ext uri="{FF2B5EF4-FFF2-40B4-BE49-F238E27FC236}">
                <a16:creationId xmlns:a16="http://schemas.microsoft.com/office/drawing/2014/main" id="{E3CF2C46-4C40-4B76-9ED8-A003E78C2169}"/>
              </a:ext>
            </a:extLst>
          </p:cNvPr>
          <p:cNvSpPr>
            <a:spLocks noGrp="1"/>
          </p:cNvSpPr>
          <p:nvPr>
            <p:ph idx="1"/>
          </p:nvPr>
        </p:nvSpPr>
        <p:spPr>
          <a:xfrm>
            <a:off x="1015180" y="1855121"/>
            <a:ext cx="10515600" cy="4351338"/>
          </a:xfrm>
        </p:spPr>
        <p:txBody>
          <a:bodyPr>
            <a:normAutofit/>
          </a:bodyPr>
          <a:lstStyle/>
          <a:p>
            <a:pPr marL="0" indent="0">
              <a:buNone/>
            </a:pPr>
            <a:r>
              <a:rPr lang="en-US" dirty="0"/>
              <a:t>Which is/are correct?</a:t>
            </a:r>
          </a:p>
          <a:p>
            <a:pPr marL="514350" indent="-514350">
              <a:buFont typeface="+mj-lt"/>
              <a:buAutoNum type="arabicPeriod"/>
            </a:pPr>
            <a:r>
              <a:rPr lang="en-CA" dirty="0"/>
              <a:t>They are interested in sex,  drugs, rock.</a:t>
            </a:r>
          </a:p>
          <a:p>
            <a:pPr marL="514350" indent="-514350">
              <a:buFont typeface="+mj-lt"/>
              <a:buAutoNum type="arabicPeriod"/>
            </a:pPr>
            <a:r>
              <a:rPr lang="en-CA" dirty="0"/>
              <a:t>They are interested in sex, drugs, and rock.</a:t>
            </a:r>
          </a:p>
          <a:p>
            <a:pPr marL="514350" indent="-514350">
              <a:buFont typeface="+mj-lt"/>
              <a:buAutoNum type="arabicPeriod"/>
            </a:pPr>
            <a:r>
              <a:rPr lang="en-CA" dirty="0"/>
              <a:t>They are interested in sex, drugs and rock.</a:t>
            </a:r>
          </a:p>
          <a:p>
            <a:pPr>
              <a:buFont typeface="Wingdings" panose="05000000000000000000" pitchFamily="2" charset="2"/>
              <a:buChar char="q"/>
            </a:pPr>
            <a:endParaRPr lang="en-CA" dirty="0"/>
          </a:p>
          <a:p>
            <a:pPr marL="0" indent="0">
              <a:buNone/>
            </a:pPr>
            <a:endParaRPr lang="en-CA" dirty="0"/>
          </a:p>
          <a:p>
            <a:pPr>
              <a:buFont typeface="Wingdings" panose="05000000000000000000" pitchFamily="2" charset="2"/>
              <a:buChar char="q"/>
            </a:pPr>
            <a:endParaRPr lang="en-CA" dirty="0"/>
          </a:p>
          <a:p>
            <a:pPr>
              <a:buFont typeface="Wingdings" panose="05000000000000000000" pitchFamily="2" charset="2"/>
              <a:buChar char="q"/>
            </a:pPr>
            <a:endParaRPr lang="en-CA" dirty="0"/>
          </a:p>
          <a:p>
            <a:pPr marL="0" indent="0">
              <a:buNone/>
            </a:pPr>
            <a:r>
              <a:rPr lang="en-CA" sz="800" dirty="0"/>
              <a:t>Answer: 2 &amp; 3 (but 2 preferred)</a:t>
            </a:r>
          </a:p>
        </p:txBody>
      </p:sp>
    </p:spTree>
    <p:extLst>
      <p:ext uri="{BB962C8B-B14F-4D97-AF65-F5344CB8AC3E}">
        <p14:creationId xmlns:p14="http://schemas.microsoft.com/office/powerpoint/2010/main" val="34258088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F9F92F-47B7-4BCD-BEBD-BD62E3155704}"/>
              </a:ext>
            </a:extLst>
          </p:cNvPr>
          <p:cNvSpPr>
            <a:spLocks noGrp="1"/>
          </p:cNvSpPr>
          <p:nvPr>
            <p:ph type="title"/>
          </p:nvPr>
        </p:nvSpPr>
        <p:spPr/>
        <p:txBody>
          <a:bodyPr/>
          <a:lstStyle/>
          <a:p>
            <a:r>
              <a:rPr lang="en-US" dirty="0"/>
              <a:t>More practice with comma rule #3</a:t>
            </a:r>
            <a:endParaRPr lang="en-CA" dirty="0"/>
          </a:p>
        </p:txBody>
      </p:sp>
      <p:sp>
        <p:nvSpPr>
          <p:cNvPr id="3" name="Content Placeholder 2">
            <a:extLst>
              <a:ext uri="{FF2B5EF4-FFF2-40B4-BE49-F238E27FC236}">
                <a16:creationId xmlns:a16="http://schemas.microsoft.com/office/drawing/2014/main" id="{9CB7DEB0-8EE8-4943-8F16-E65F4AEB82AC}"/>
              </a:ext>
            </a:extLst>
          </p:cNvPr>
          <p:cNvSpPr>
            <a:spLocks noGrp="1"/>
          </p:cNvSpPr>
          <p:nvPr>
            <p:ph idx="1"/>
          </p:nvPr>
        </p:nvSpPr>
        <p:spPr/>
        <p:txBody>
          <a:bodyPr>
            <a:normAutofit/>
          </a:bodyPr>
          <a:lstStyle/>
          <a:p>
            <a:pPr marL="0" indent="0">
              <a:buNone/>
            </a:pPr>
            <a:r>
              <a:rPr lang="en-US" dirty="0"/>
              <a:t>How about these?</a:t>
            </a:r>
          </a:p>
          <a:p>
            <a:pPr marL="514350" indent="-514350">
              <a:buFont typeface="+mj-lt"/>
              <a:buAutoNum type="arabicPeriod"/>
            </a:pPr>
            <a:r>
              <a:rPr lang="en-CA" dirty="0"/>
              <a:t>They are interested in sex,  drugs, rock and roll.</a:t>
            </a:r>
          </a:p>
          <a:p>
            <a:pPr marL="514350" indent="-514350">
              <a:buFont typeface="+mj-lt"/>
              <a:buAutoNum type="arabicPeriod"/>
            </a:pPr>
            <a:r>
              <a:rPr lang="en-CA" dirty="0"/>
              <a:t>They are interested in sex, drugs, and rock and roll.</a:t>
            </a:r>
          </a:p>
          <a:p>
            <a:pPr marL="514350" indent="-514350">
              <a:buFont typeface="+mj-lt"/>
              <a:buAutoNum type="arabicPeriod"/>
            </a:pPr>
            <a:r>
              <a:rPr lang="en-CA" dirty="0"/>
              <a:t>They are interested in sex, drugs, rock, and roll.</a:t>
            </a:r>
          </a:p>
          <a:p>
            <a:pPr marL="514350" indent="-514350">
              <a:buFont typeface="+mj-lt"/>
              <a:buAutoNum type="arabicPeriod"/>
            </a:pPr>
            <a:r>
              <a:rPr lang="en-CA" dirty="0"/>
              <a:t>They are interested in sex, drugs and rock and roll.</a:t>
            </a:r>
          </a:p>
          <a:p>
            <a:pPr>
              <a:buFont typeface="Wingdings" panose="05000000000000000000" pitchFamily="2" charset="2"/>
              <a:buChar char="q"/>
            </a:pPr>
            <a:endParaRPr lang="en-CA" dirty="0"/>
          </a:p>
          <a:p>
            <a:endParaRPr lang="en-CA" dirty="0"/>
          </a:p>
          <a:p>
            <a:endParaRPr lang="en-CA" dirty="0"/>
          </a:p>
          <a:p>
            <a:pPr marL="0" indent="0">
              <a:buNone/>
            </a:pPr>
            <a:r>
              <a:rPr lang="en-CA" sz="800" dirty="0"/>
              <a:t>Answer: 2 &amp; 4, but 2 preferred</a:t>
            </a:r>
          </a:p>
        </p:txBody>
      </p:sp>
    </p:spTree>
    <p:extLst>
      <p:ext uri="{BB962C8B-B14F-4D97-AF65-F5344CB8AC3E}">
        <p14:creationId xmlns:p14="http://schemas.microsoft.com/office/powerpoint/2010/main" val="12954679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096EA0-E749-4553-BB76-2A959B7910FD}"/>
              </a:ext>
            </a:extLst>
          </p:cNvPr>
          <p:cNvSpPr>
            <a:spLocks noGrp="1"/>
          </p:cNvSpPr>
          <p:nvPr>
            <p:ph type="title"/>
          </p:nvPr>
        </p:nvSpPr>
        <p:spPr/>
        <p:txBody>
          <a:bodyPr/>
          <a:lstStyle/>
          <a:p>
            <a:r>
              <a:rPr lang="en-US" dirty="0"/>
              <a:t>Even more practice with rule #3</a:t>
            </a:r>
            <a:endParaRPr lang="en-CA" dirty="0"/>
          </a:p>
        </p:txBody>
      </p:sp>
      <p:sp>
        <p:nvSpPr>
          <p:cNvPr id="3" name="Content Placeholder 2">
            <a:extLst>
              <a:ext uri="{FF2B5EF4-FFF2-40B4-BE49-F238E27FC236}">
                <a16:creationId xmlns:a16="http://schemas.microsoft.com/office/drawing/2014/main" id="{33FDE3BF-08B3-424F-A7A1-600B00D7CE68}"/>
              </a:ext>
            </a:extLst>
          </p:cNvPr>
          <p:cNvSpPr>
            <a:spLocks noGrp="1"/>
          </p:cNvSpPr>
          <p:nvPr>
            <p:ph idx="1"/>
          </p:nvPr>
        </p:nvSpPr>
        <p:spPr/>
        <p:txBody>
          <a:bodyPr>
            <a:normAutofit/>
          </a:bodyPr>
          <a:lstStyle/>
          <a:p>
            <a:pPr marL="0" indent="0">
              <a:buNone/>
            </a:pPr>
            <a:r>
              <a:rPr lang="en-US" dirty="0"/>
              <a:t>And these two?</a:t>
            </a:r>
          </a:p>
          <a:p>
            <a:pPr marL="0" indent="0">
              <a:buNone/>
            </a:pPr>
            <a:endParaRPr lang="en-US" dirty="0"/>
          </a:p>
          <a:p>
            <a:pPr marL="514350" indent="-514350">
              <a:buFont typeface="+mj-lt"/>
              <a:buAutoNum type="arabicPeriod"/>
            </a:pPr>
            <a:r>
              <a:rPr lang="en-US" dirty="0"/>
              <a:t>In order to be  better writers, students should learn the basics of sentence structure and punctuation, the main essay formats, and the methods of effective revision.</a:t>
            </a:r>
          </a:p>
          <a:p>
            <a:pPr marL="514350" indent="-514350">
              <a:buFont typeface="+mj-lt"/>
              <a:buAutoNum type="arabicPeriod"/>
            </a:pPr>
            <a:r>
              <a:rPr lang="en-US" dirty="0"/>
              <a:t>In order to be better writers, students should learn the basics of sentence structure and punctuation, the main essay formats, the methods of effective revision.</a:t>
            </a:r>
          </a:p>
          <a:p>
            <a:pPr marL="0" indent="0">
              <a:buNone/>
            </a:pPr>
            <a:endParaRPr lang="en-US" dirty="0"/>
          </a:p>
          <a:p>
            <a:pPr marL="0" indent="0">
              <a:buNone/>
            </a:pPr>
            <a:r>
              <a:rPr lang="en-US" sz="800" dirty="0"/>
              <a:t>Answer: 1</a:t>
            </a:r>
          </a:p>
        </p:txBody>
      </p:sp>
    </p:spTree>
    <p:extLst>
      <p:ext uri="{BB962C8B-B14F-4D97-AF65-F5344CB8AC3E}">
        <p14:creationId xmlns:p14="http://schemas.microsoft.com/office/powerpoint/2010/main" val="32007845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817754-8FF2-4EE9-928E-1D384E9B4DCD}"/>
              </a:ext>
            </a:extLst>
          </p:cNvPr>
          <p:cNvSpPr>
            <a:spLocks noGrp="1"/>
          </p:cNvSpPr>
          <p:nvPr>
            <p:ph type="title"/>
          </p:nvPr>
        </p:nvSpPr>
        <p:spPr/>
        <p:txBody>
          <a:bodyPr/>
          <a:lstStyle/>
          <a:p>
            <a:r>
              <a:rPr lang="en-US" dirty="0"/>
              <a:t>1-2-3 Practice</a:t>
            </a:r>
            <a:endParaRPr lang="en-CA" dirty="0"/>
          </a:p>
        </p:txBody>
      </p:sp>
      <p:sp>
        <p:nvSpPr>
          <p:cNvPr id="3" name="Content Placeholder 2">
            <a:extLst>
              <a:ext uri="{FF2B5EF4-FFF2-40B4-BE49-F238E27FC236}">
                <a16:creationId xmlns:a16="http://schemas.microsoft.com/office/drawing/2014/main" id="{417DAA52-AA7F-4818-99D6-B30021734113}"/>
              </a:ext>
            </a:extLst>
          </p:cNvPr>
          <p:cNvSpPr>
            <a:spLocks noGrp="1"/>
          </p:cNvSpPr>
          <p:nvPr>
            <p:ph idx="1"/>
          </p:nvPr>
        </p:nvSpPr>
        <p:spPr/>
        <p:txBody>
          <a:bodyPr/>
          <a:lstStyle/>
          <a:p>
            <a:pPr marL="0" indent="0">
              <a:buNone/>
            </a:pPr>
            <a:r>
              <a:rPr lang="en-US" dirty="0"/>
              <a:t>This passage has no commas. Add them where needed.</a:t>
            </a:r>
          </a:p>
          <a:p>
            <a:pPr marL="0" indent="0">
              <a:buNone/>
            </a:pPr>
            <a:endParaRPr lang="en-US" dirty="0"/>
          </a:p>
          <a:p>
            <a:pPr marL="0" indent="0">
              <a:buNone/>
            </a:pPr>
            <a:r>
              <a:rPr lang="en-US" dirty="0"/>
              <a:t>Sylvia gave a presentation about the basics of comma use and she gave some practice exercises. Before talking about commas she talked about semicolons. The presentation is just the beginning. In order to really learn how to use commas students need to know which rule(s) they have trouble with to pay close attention to their use of that rule and to get feedback and encouragement on their progress.</a:t>
            </a:r>
            <a:endParaRPr lang="en-CA" dirty="0"/>
          </a:p>
        </p:txBody>
      </p:sp>
    </p:spTree>
    <p:extLst>
      <p:ext uri="{BB962C8B-B14F-4D97-AF65-F5344CB8AC3E}">
        <p14:creationId xmlns:p14="http://schemas.microsoft.com/office/powerpoint/2010/main" val="38460258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817754-8FF2-4EE9-928E-1D384E9B4DCD}"/>
              </a:ext>
            </a:extLst>
          </p:cNvPr>
          <p:cNvSpPr>
            <a:spLocks noGrp="1"/>
          </p:cNvSpPr>
          <p:nvPr>
            <p:ph type="title"/>
          </p:nvPr>
        </p:nvSpPr>
        <p:spPr/>
        <p:txBody>
          <a:bodyPr/>
          <a:lstStyle/>
          <a:p>
            <a:r>
              <a:rPr lang="en-US" dirty="0"/>
              <a:t>1-2-3 Answers</a:t>
            </a:r>
            <a:endParaRPr lang="en-CA" dirty="0"/>
          </a:p>
        </p:txBody>
      </p:sp>
      <p:sp>
        <p:nvSpPr>
          <p:cNvPr id="3" name="Content Placeholder 2">
            <a:extLst>
              <a:ext uri="{FF2B5EF4-FFF2-40B4-BE49-F238E27FC236}">
                <a16:creationId xmlns:a16="http://schemas.microsoft.com/office/drawing/2014/main" id="{417DAA52-AA7F-4818-99D6-B30021734113}"/>
              </a:ext>
            </a:extLst>
          </p:cNvPr>
          <p:cNvSpPr>
            <a:spLocks noGrp="1"/>
          </p:cNvSpPr>
          <p:nvPr>
            <p:ph idx="1"/>
          </p:nvPr>
        </p:nvSpPr>
        <p:spPr/>
        <p:txBody>
          <a:bodyPr/>
          <a:lstStyle/>
          <a:p>
            <a:pPr marL="0" indent="0">
              <a:buNone/>
            </a:pPr>
            <a:endParaRPr lang="en-US" dirty="0"/>
          </a:p>
          <a:p>
            <a:pPr marL="0" indent="0">
              <a:buNone/>
            </a:pPr>
            <a:endParaRPr lang="en-US" dirty="0"/>
          </a:p>
          <a:p>
            <a:pPr marL="0" indent="0">
              <a:buNone/>
            </a:pPr>
            <a:r>
              <a:rPr lang="en-US" dirty="0"/>
              <a:t>Sylvia gave a presentation about the basics of comma use</a:t>
            </a:r>
            <a:r>
              <a:rPr lang="en-US" dirty="0">
                <a:highlight>
                  <a:srgbClr val="00FFFF"/>
                </a:highlight>
              </a:rPr>
              <a:t>,</a:t>
            </a:r>
            <a:r>
              <a:rPr lang="en-US" dirty="0"/>
              <a:t> and she gave some practice exercises. Before talking about commas</a:t>
            </a:r>
            <a:r>
              <a:rPr lang="en-US" dirty="0">
                <a:highlight>
                  <a:srgbClr val="00FFFF"/>
                </a:highlight>
              </a:rPr>
              <a:t>, </a:t>
            </a:r>
            <a:r>
              <a:rPr lang="en-US" dirty="0"/>
              <a:t>she talked about semicolons. The presentation is just the beginning. In order to really learn how to use commas</a:t>
            </a:r>
            <a:r>
              <a:rPr lang="en-US" dirty="0">
                <a:highlight>
                  <a:srgbClr val="00FFFF"/>
                </a:highlight>
              </a:rPr>
              <a:t>,</a:t>
            </a:r>
            <a:r>
              <a:rPr lang="en-US" dirty="0"/>
              <a:t> students need to know which rule(s) they have trouble with</a:t>
            </a:r>
            <a:r>
              <a:rPr lang="en-US" dirty="0">
                <a:highlight>
                  <a:srgbClr val="00FFFF"/>
                </a:highlight>
              </a:rPr>
              <a:t>,</a:t>
            </a:r>
            <a:r>
              <a:rPr lang="en-US" dirty="0"/>
              <a:t> pay close attention to their use of that rule</a:t>
            </a:r>
            <a:r>
              <a:rPr lang="en-US" dirty="0">
                <a:highlight>
                  <a:srgbClr val="00FFFF"/>
                </a:highlight>
              </a:rPr>
              <a:t>,</a:t>
            </a:r>
            <a:r>
              <a:rPr lang="en-US" dirty="0"/>
              <a:t> and get feedback and encouragement on their progress.</a:t>
            </a:r>
            <a:endParaRPr lang="en-CA" dirty="0"/>
          </a:p>
        </p:txBody>
      </p:sp>
    </p:spTree>
    <p:extLst>
      <p:ext uri="{BB962C8B-B14F-4D97-AF65-F5344CB8AC3E}">
        <p14:creationId xmlns:p14="http://schemas.microsoft.com/office/powerpoint/2010/main" val="419485969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9A14AD-2F09-44B4-9B90-C4641C6C1B0E}"/>
              </a:ext>
            </a:extLst>
          </p:cNvPr>
          <p:cNvSpPr>
            <a:spLocks noGrp="1"/>
          </p:cNvSpPr>
          <p:nvPr>
            <p:ph type="title"/>
          </p:nvPr>
        </p:nvSpPr>
        <p:spPr/>
        <p:txBody>
          <a:bodyPr/>
          <a:lstStyle/>
          <a:p>
            <a:r>
              <a:rPr lang="en-CA" dirty="0"/>
              <a:t>To recap, the basics of comma use are …</a:t>
            </a:r>
          </a:p>
        </p:txBody>
      </p:sp>
      <p:sp>
        <p:nvSpPr>
          <p:cNvPr id="3" name="Content Placeholder 2">
            <a:extLst>
              <a:ext uri="{FF2B5EF4-FFF2-40B4-BE49-F238E27FC236}">
                <a16:creationId xmlns:a16="http://schemas.microsoft.com/office/drawing/2014/main" id="{DE8DF015-E2E1-4FF6-96D3-101286A264D0}"/>
              </a:ext>
            </a:extLst>
          </p:cNvPr>
          <p:cNvSpPr>
            <a:spLocks noGrp="1"/>
          </p:cNvSpPr>
          <p:nvPr>
            <p:ph idx="1"/>
          </p:nvPr>
        </p:nvSpPr>
        <p:spPr/>
        <p:txBody>
          <a:bodyPr/>
          <a:lstStyle/>
          <a:p>
            <a:pPr marL="514350" indent="-514350">
              <a:buFont typeface="+mj-lt"/>
              <a:buAutoNum type="arabicPeriod"/>
            </a:pPr>
            <a:r>
              <a:rPr lang="en-US" dirty="0"/>
              <a:t>Use a comma between independent clauses followed by a coordinating conjunction (FANBOYS – for, and, nor, but, or, yet, so).</a:t>
            </a:r>
          </a:p>
          <a:p>
            <a:pPr marL="514350" indent="-514350">
              <a:buFont typeface="+mj-lt"/>
              <a:buAutoNum type="arabicPeriod"/>
            </a:pPr>
            <a:endParaRPr lang="en-US" dirty="0"/>
          </a:p>
          <a:p>
            <a:pPr marL="514350" indent="-514350">
              <a:buFont typeface="+mj-lt"/>
              <a:buAutoNum type="arabicPeriod"/>
            </a:pPr>
            <a:r>
              <a:rPr lang="en-US" dirty="0"/>
              <a:t>Use a comma after words that come </a:t>
            </a:r>
            <a:r>
              <a:rPr lang="en-US" u="sng" dirty="0"/>
              <a:t>before</a:t>
            </a:r>
            <a:r>
              <a:rPr lang="en-US" dirty="0"/>
              <a:t> the  independent clause.</a:t>
            </a:r>
          </a:p>
          <a:p>
            <a:pPr marL="514350" indent="-514350">
              <a:buFont typeface="+mj-lt"/>
              <a:buAutoNum type="arabicPeriod"/>
            </a:pPr>
            <a:endParaRPr lang="en-US" dirty="0"/>
          </a:p>
          <a:p>
            <a:pPr marL="514350" indent="-514350">
              <a:buFont typeface="+mj-lt"/>
              <a:buAutoNum type="arabicPeriod"/>
            </a:pPr>
            <a:r>
              <a:rPr lang="en-US" dirty="0"/>
              <a:t>Use a comma to separate </a:t>
            </a:r>
            <a:r>
              <a:rPr lang="en-US" u="sng" dirty="0"/>
              <a:t>three or more </a:t>
            </a:r>
            <a:r>
              <a:rPr lang="en-US" dirty="0"/>
              <a:t>items in a series.</a:t>
            </a:r>
          </a:p>
          <a:p>
            <a:pPr marL="514350" indent="-514350">
              <a:buFont typeface="+mj-lt"/>
              <a:buAutoNum type="arabicPeriod"/>
            </a:pPr>
            <a:endParaRPr lang="en-US" dirty="0"/>
          </a:p>
          <a:p>
            <a:endParaRPr lang="en-CA" dirty="0"/>
          </a:p>
        </p:txBody>
      </p:sp>
    </p:spTree>
    <p:extLst>
      <p:ext uri="{BB962C8B-B14F-4D97-AF65-F5344CB8AC3E}">
        <p14:creationId xmlns:p14="http://schemas.microsoft.com/office/powerpoint/2010/main" val="24144510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D67A98-6088-424C-8FBD-F3698D0219E7}"/>
              </a:ext>
            </a:extLst>
          </p:cNvPr>
          <p:cNvSpPr>
            <a:spLocks noGrp="1"/>
          </p:cNvSpPr>
          <p:nvPr>
            <p:ph type="title"/>
          </p:nvPr>
        </p:nvSpPr>
        <p:spPr/>
        <p:txBody>
          <a:bodyPr/>
          <a:lstStyle/>
          <a:p>
            <a:r>
              <a:rPr lang="en-CA" dirty="0"/>
              <a:t>Next steps:</a:t>
            </a:r>
          </a:p>
        </p:txBody>
      </p:sp>
      <p:sp>
        <p:nvSpPr>
          <p:cNvPr id="3" name="Content Placeholder 2">
            <a:extLst>
              <a:ext uri="{FF2B5EF4-FFF2-40B4-BE49-F238E27FC236}">
                <a16:creationId xmlns:a16="http://schemas.microsoft.com/office/drawing/2014/main" id="{AEF67BE8-E5B9-4CD6-BE3C-CAADF87A634F}"/>
              </a:ext>
            </a:extLst>
          </p:cNvPr>
          <p:cNvSpPr>
            <a:spLocks noGrp="1"/>
          </p:cNvSpPr>
          <p:nvPr>
            <p:ph idx="1"/>
          </p:nvPr>
        </p:nvSpPr>
        <p:spPr/>
        <p:txBody>
          <a:bodyPr>
            <a:normAutofit/>
          </a:bodyPr>
          <a:lstStyle/>
          <a:p>
            <a:r>
              <a:rPr lang="en-CA" dirty="0"/>
              <a:t>Check out the Writing Centre’s comprehensive NINE-rule handout on commas: </a:t>
            </a:r>
            <a:r>
              <a:rPr lang="en-CA" dirty="0">
                <a:hlinkClick r:id="rId2"/>
              </a:rPr>
              <a:t>https://services.viu.ca/sites/default/files/how_to_use_commas.pdf</a:t>
            </a:r>
            <a:endParaRPr lang="en-CA" dirty="0"/>
          </a:p>
          <a:p>
            <a:r>
              <a:rPr lang="en-CA" dirty="0"/>
              <a:t>Get feedback (and encouragement!) on improving your comma use from a Writing Centre or International Academic Support faculty tutor: </a:t>
            </a:r>
            <a:r>
              <a:rPr lang="en-CA" dirty="0">
                <a:hlinkClick r:id="rId3"/>
              </a:rPr>
              <a:t>https://vancouver.mywconline.com/</a:t>
            </a:r>
            <a:endParaRPr lang="en-CA" dirty="0"/>
          </a:p>
          <a:p>
            <a:r>
              <a:rPr lang="en-CA" dirty="0"/>
              <a:t>Questions or suggestions? </a:t>
            </a:r>
            <a:r>
              <a:rPr lang="en-CA" dirty="0">
                <a:hlinkClick r:id="rId4"/>
              </a:rPr>
              <a:t>sylvia.arnold@viu.ca</a:t>
            </a:r>
            <a:endParaRPr lang="en-CA" dirty="0"/>
          </a:p>
          <a:p>
            <a:endParaRPr lang="en-CA" dirty="0"/>
          </a:p>
          <a:p>
            <a:pPr marL="0" indent="0">
              <a:buNone/>
            </a:pPr>
            <a:r>
              <a:rPr lang="en-CA" dirty="0"/>
              <a:t>Good Luck! </a:t>
            </a:r>
            <a:r>
              <a:rPr lang="en-CA" sz="1800" dirty="0"/>
              <a:t>(Actually, it’s not luck. It’s attention, perseverance, and yet more attention…)</a:t>
            </a:r>
          </a:p>
        </p:txBody>
      </p:sp>
    </p:spTree>
    <p:extLst>
      <p:ext uri="{BB962C8B-B14F-4D97-AF65-F5344CB8AC3E}">
        <p14:creationId xmlns:p14="http://schemas.microsoft.com/office/powerpoint/2010/main" val="14796065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77E8D2-8A5B-4599-B8B0-0EAF6C33D413}"/>
              </a:ext>
            </a:extLst>
          </p:cNvPr>
          <p:cNvSpPr>
            <a:spLocks noGrp="1"/>
          </p:cNvSpPr>
          <p:nvPr>
            <p:ph type="title"/>
          </p:nvPr>
        </p:nvSpPr>
        <p:spPr/>
        <p:txBody>
          <a:bodyPr/>
          <a:lstStyle/>
          <a:p>
            <a:r>
              <a:rPr lang="en-CA" dirty="0"/>
              <a:t>Q. Which punctuation mark is easier to explain?</a:t>
            </a:r>
          </a:p>
        </p:txBody>
      </p:sp>
      <p:sp>
        <p:nvSpPr>
          <p:cNvPr id="3" name="Text Placeholder 2">
            <a:extLst>
              <a:ext uri="{FF2B5EF4-FFF2-40B4-BE49-F238E27FC236}">
                <a16:creationId xmlns:a16="http://schemas.microsoft.com/office/drawing/2014/main" id="{2C9A8DDE-A433-47CA-88C5-4DDE5C3EF20D}"/>
              </a:ext>
            </a:extLst>
          </p:cNvPr>
          <p:cNvSpPr>
            <a:spLocks noGrp="1"/>
          </p:cNvSpPr>
          <p:nvPr>
            <p:ph type="body" idx="1"/>
          </p:nvPr>
        </p:nvSpPr>
        <p:spPr/>
        <p:txBody>
          <a:bodyPr/>
          <a:lstStyle/>
          <a:p>
            <a:r>
              <a:rPr lang="en-CA" dirty="0"/>
              <a:t>1. The Comma?</a:t>
            </a:r>
          </a:p>
        </p:txBody>
      </p:sp>
      <p:sp>
        <p:nvSpPr>
          <p:cNvPr id="5" name="Text Placeholder 4">
            <a:extLst>
              <a:ext uri="{FF2B5EF4-FFF2-40B4-BE49-F238E27FC236}">
                <a16:creationId xmlns:a16="http://schemas.microsoft.com/office/drawing/2014/main" id="{3713CC83-781E-4510-8C58-F40287BB54C0}"/>
              </a:ext>
            </a:extLst>
          </p:cNvPr>
          <p:cNvSpPr>
            <a:spLocks noGrp="1"/>
          </p:cNvSpPr>
          <p:nvPr>
            <p:ph type="body" sz="quarter" idx="3"/>
          </p:nvPr>
        </p:nvSpPr>
        <p:spPr>
          <a:xfrm>
            <a:off x="4844532" y="1681163"/>
            <a:ext cx="5895492" cy="823912"/>
          </a:xfrm>
        </p:spPr>
        <p:txBody>
          <a:bodyPr/>
          <a:lstStyle/>
          <a:p>
            <a:r>
              <a:rPr lang="en-CA" dirty="0"/>
              <a:t>Or                    2.  The semicolon?</a:t>
            </a:r>
          </a:p>
        </p:txBody>
      </p:sp>
      <p:pic>
        <p:nvPicPr>
          <p:cNvPr id="7" name="Content Placeholder 6">
            <a:extLst>
              <a:ext uri="{FF2B5EF4-FFF2-40B4-BE49-F238E27FC236}">
                <a16:creationId xmlns:a16="http://schemas.microsoft.com/office/drawing/2014/main" id="{6754BD5F-46A8-4D91-B424-E9BFDFCEB79B}"/>
              </a:ext>
            </a:extLst>
          </p:cNvPr>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1639370" y="2738438"/>
            <a:ext cx="2047875" cy="2085353"/>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3" descr="C:\Users\mizunor\AppData\Local\Microsoft\Windows\Temporary Internet Files\Content.IE5\GCY5ZHAW\btn-semicolon[1].gif">
            <a:extLst>
              <a:ext uri="{FF2B5EF4-FFF2-40B4-BE49-F238E27FC236}">
                <a16:creationId xmlns:a16="http://schemas.microsoft.com/office/drawing/2014/main" id="{9859A1C0-B386-4B71-A047-C79F2E9C587E}"/>
              </a:ext>
            </a:extLst>
          </p:cNvPr>
          <p:cNvPicPr>
            <a:picLocks noGrp="1" noChangeAspect="1" noChangeArrowheads="1"/>
          </p:cNvPicPr>
          <p:nvPr>
            <p:ph sz="quarter" idx="4"/>
          </p:nvPr>
        </p:nvPicPr>
        <p:blipFill>
          <a:blip r:embed="rId3">
            <a:extLst>
              <a:ext uri="{28A0092B-C50C-407E-A947-70E740481C1C}">
                <a14:useLocalDpi xmlns:a14="http://schemas.microsoft.com/office/drawing/2010/main" val="0"/>
              </a:ext>
            </a:extLst>
          </a:blip>
          <a:srcRect/>
          <a:stretch>
            <a:fillRect/>
          </a:stretch>
        </p:blipFill>
        <p:spPr bwMode="auto">
          <a:xfrm>
            <a:off x="6775123" y="2738438"/>
            <a:ext cx="1948519" cy="2946745"/>
          </a:xfrm>
          <a:prstGeom prst="rect">
            <a:avLst/>
          </a:prstGeom>
          <a:noFill/>
          <a:extLst>
            <a:ext uri="{909E8E84-426E-40DD-AFC4-6F175D3DCCD1}">
              <a14:hiddenFill xmlns:a14="http://schemas.microsoft.com/office/drawing/2010/main">
                <a:solidFill>
                  <a:srgbClr val="FFFFFF"/>
                </a:solidFill>
              </a14:hiddenFill>
            </a:ext>
          </a:extLst>
        </p:spPr>
      </p:pic>
      <p:sp>
        <p:nvSpPr>
          <p:cNvPr id="10" name="TextBox 9">
            <a:extLst>
              <a:ext uri="{FF2B5EF4-FFF2-40B4-BE49-F238E27FC236}">
                <a16:creationId xmlns:a16="http://schemas.microsoft.com/office/drawing/2014/main" id="{8835B04D-55B3-4427-B15D-F1267EAB01A9}"/>
              </a:ext>
            </a:extLst>
          </p:cNvPr>
          <p:cNvSpPr txBox="1"/>
          <p:nvPr/>
        </p:nvSpPr>
        <p:spPr>
          <a:xfrm>
            <a:off x="7010400" y="4982817"/>
            <a:ext cx="1563757" cy="369332"/>
          </a:xfrm>
          <a:prstGeom prst="rect">
            <a:avLst/>
          </a:prstGeom>
          <a:solidFill>
            <a:schemeClr val="bg1"/>
          </a:solidFill>
        </p:spPr>
        <p:txBody>
          <a:bodyPr wrap="square" rtlCol="0">
            <a:spAutoFit/>
          </a:bodyPr>
          <a:lstStyle/>
          <a:p>
            <a:endParaRPr lang="en-CA" dirty="0"/>
          </a:p>
        </p:txBody>
      </p:sp>
    </p:spTree>
    <p:extLst>
      <p:ext uri="{BB962C8B-B14F-4D97-AF65-F5344CB8AC3E}">
        <p14:creationId xmlns:p14="http://schemas.microsoft.com/office/powerpoint/2010/main" val="37808460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9546EE-55DE-41F1-99C1-5456D2EF5E58}"/>
              </a:ext>
            </a:extLst>
          </p:cNvPr>
          <p:cNvSpPr>
            <a:spLocks noGrp="1"/>
          </p:cNvSpPr>
          <p:nvPr>
            <p:ph type="title"/>
          </p:nvPr>
        </p:nvSpPr>
        <p:spPr/>
        <p:txBody>
          <a:bodyPr/>
          <a:lstStyle/>
          <a:p>
            <a:r>
              <a:rPr lang="en-CA" dirty="0"/>
              <a:t>A: Hands down it’s …</a:t>
            </a:r>
          </a:p>
        </p:txBody>
      </p:sp>
      <p:sp>
        <p:nvSpPr>
          <p:cNvPr id="3" name="Text Placeholder 2">
            <a:extLst>
              <a:ext uri="{FF2B5EF4-FFF2-40B4-BE49-F238E27FC236}">
                <a16:creationId xmlns:a16="http://schemas.microsoft.com/office/drawing/2014/main" id="{46AF8546-25D4-4191-AC69-8C04D96E81D7}"/>
              </a:ext>
            </a:extLst>
          </p:cNvPr>
          <p:cNvSpPr>
            <a:spLocks noGrp="1"/>
          </p:cNvSpPr>
          <p:nvPr>
            <p:ph type="body" idx="1"/>
          </p:nvPr>
        </p:nvSpPr>
        <p:spPr/>
        <p:txBody>
          <a:bodyPr>
            <a:normAutofit/>
          </a:bodyPr>
          <a:lstStyle/>
          <a:p>
            <a:r>
              <a:rPr lang="en-CA" sz="2800" dirty="0"/>
              <a:t>X </a:t>
            </a:r>
            <a:r>
              <a:rPr lang="en-CA" sz="2800" strike="sngStrike" dirty="0"/>
              <a:t>The comma</a:t>
            </a:r>
          </a:p>
        </p:txBody>
      </p:sp>
      <p:sp>
        <p:nvSpPr>
          <p:cNvPr id="4" name="Content Placeholder 3">
            <a:extLst>
              <a:ext uri="{FF2B5EF4-FFF2-40B4-BE49-F238E27FC236}">
                <a16:creationId xmlns:a16="http://schemas.microsoft.com/office/drawing/2014/main" id="{9775A31C-B509-464F-969C-8A3313A6A0F7}"/>
              </a:ext>
            </a:extLst>
          </p:cNvPr>
          <p:cNvSpPr>
            <a:spLocks noGrp="1"/>
          </p:cNvSpPr>
          <p:nvPr>
            <p:ph sz="half" idx="2"/>
          </p:nvPr>
        </p:nvSpPr>
        <p:spPr>
          <a:xfrm>
            <a:off x="876640" y="2505075"/>
            <a:ext cx="5157787" cy="3684588"/>
          </a:xfrm>
        </p:spPr>
        <p:txBody>
          <a:bodyPr/>
          <a:lstStyle/>
          <a:p>
            <a:pPr marL="0" indent="0">
              <a:buNone/>
            </a:pPr>
            <a:r>
              <a:rPr lang="en-CA" dirty="0"/>
              <a:t>9+ rules, all fairly common </a:t>
            </a:r>
          </a:p>
          <a:p>
            <a:pPr marL="0" indent="0">
              <a:buNone/>
            </a:pPr>
            <a:endParaRPr lang="en-CA" dirty="0"/>
          </a:p>
        </p:txBody>
      </p:sp>
      <p:sp>
        <p:nvSpPr>
          <p:cNvPr id="5" name="Text Placeholder 4">
            <a:extLst>
              <a:ext uri="{FF2B5EF4-FFF2-40B4-BE49-F238E27FC236}">
                <a16:creationId xmlns:a16="http://schemas.microsoft.com/office/drawing/2014/main" id="{F6B4BCB7-5791-48C8-87AC-BBCE17FE79F2}"/>
              </a:ext>
            </a:extLst>
          </p:cNvPr>
          <p:cNvSpPr>
            <a:spLocks noGrp="1"/>
          </p:cNvSpPr>
          <p:nvPr>
            <p:ph type="body" sz="quarter" idx="3"/>
          </p:nvPr>
        </p:nvSpPr>
        <p:spPr/>
        <p:txBody>
          <a:bodyPr>
            <a:normAutofit/>
          </a:bodyPr>
          <a:lstStyle/>
          <a:p>
            <a:pPr marL="342900" indent="-342900">
              <a:buFont typeface="Wingdings" panose="05000000000000000000" pitchFamily="2" charset="2"/>
              <a:buChar char="ü"/>
            </a:pPr>
            <a:r>
              <a:rPr lang="en-CA" sz="2800" dirty="0"/>
              <a:t>The semicolon</a:t>
            </a:r>
          </a:p>
        </p:txBody>
      </p:sp>
      <p:sp>
        <p:nvSpPr>
          <p:cNvPr id="6" name="Content Placeholder 5">
            <a:extLst>
              <a:ext uri="{FF2B5EF4-FFF2-40B4-BE49-F238E27FC236}">
                <a16:creationId xmlns:a16="http://schemas.microsoft.com/office/drawing/2014/main" id="{F0447AFB-C37A-4A94-8DD5-FC9C1C30A44D}"/>
              </a:ext>
            </a:extLst>
          </p:cNvPr>
          <p:cNvSpPr>
            <a:spLocks noGrp="1"/>
          </p:cNvSpPr>
          <p:nvPr>
            <p:ph sz="quarter" idx="4"/>
          </p:nvPr>
        </p:nvSpPr>
        <p:spPr/>
        <p:txBody>
          <a:bodyPr>
            <a:normAutofit/>
          </a:bodyPr>
          <a:lstStyle/>
          <a:p>
            <a:pPr marL="0" indent="0">
              <a:buNone/>
            </a:pPr>
            <a:r>
              <a:rPr lang="en-CA" sz="8800" dirty="0"/>
              <a:t>Rule #1</a:t>
            </a:r>
            <a:r>
              <a:rPr lang="en-CA" sz="1400" dirty="0"/>
              <a:t>(~95% of the time)</a:t>
            </a:r>
            <a:endParaRPr lang="en-CA" sz="8800" dirty="0"/>
          </a:p>
          <a:p>
            <a:pPr marL="0" indent="0">
              <a:buNone/>
            </a:pPr>
            <a:r>
              <a:rPr lang="en-CA" sz="1600" dirty="0"/>
              <a:t>+ Rule #2 (you got it …~5% of the time)</a:t>
            </a:r>
          </a:p>
          <a:p>
            <a:pPr marL="0" indent="0">
              <a:buNone/>
            </a:pPr>
            <a:endParaRPr lang="en-CA" sz="1600" dirty="0"/>
          </a:p>
        </p:txBody>
      </p:sp>
      <p:pic>
        <p:nvPicPr>
          <p:cNvPr id="7" name="Picture 6">
            <a:extLst>
              <a:ext uri="{FF2B5EF4-FFF2-40B4-BE49-F238E27FC236}">
                <a16:creationId xmlns:a16="http://schemas.microsoft.com/office/drawing/2014/main" id="{B23EE916-6FD3-4CDC-A3EC-D14AA263E704}"/>
              </a:ext>
            </a:extLst>
          </p:cNvPr>
          <p:cNvPicPr>
            <a:picLocks noChangeAspect="1"/>
          </p:cNvPicPr>
          <p:nvPr/>
        </p:nvPicPr>
        <p:blipFill>
          <a:blip r:embed="rId3"/>
          <a:stretch>
            <a:fillRect/>
          </a:stretch>
        </p:blipFill>
        <p:spPr>
          <a:xfrm>
            <a:off x="733083" y="3429000"/>
            <a:ext cx="4643693" cy="2610802"/>
          </a:xfrm>
          <a:prstGeom prst="rect">
            <a:avLst/>
          </a:prstGeom>
        </p:spPr>
      </p:pic>
    </p:spTree>
    <p:extLst>
      <p:ext uri="{BB962C8B-B14F-4D97-AF65-F5344CB8AC3E}">
        <p14:creationId xmlns:p14="http://schemas.microsoft.com/office/powerpoint/2010/main" val="17172113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705D0B89-0285-4260-BB6A-BBF8298191F0}"/>
              </a:ext>
            </a:extLst>
          </p:cNvPr>
          <p:cNvSpPr>
            <a:spLocks noGrp="1"/>
          </p:cNvSpPr>
          <p:nvPr>
            <p:ph type="title"/>
          </p:nvPr>
        </p:nvSpPr>
        <p:spPr/>
        <p:txBody>
          <a:bodyPr/>
          <a:lstStyle/>
          <a:p>
            <a:r>
              <a:rPr lang="en-CA" dirty="0"/>
              <a:t>Nine rules!! Today, I will focus on three, the basics.</a:t>
            </a:r>
          </a:p>
        </p:txBody>
      </p:sp>
      <p:sp>
        <p:nvSpPr>
          <p:cNvPr id="8" name="Content Placeholder 7">
            <a:extLst>
              <a:ext uri="{FF2B5EF4-FFF2-40B4-BE49-F238E27FC236}">
                <a16:creationId xmlns:a16="http://schemas.microsoft.com/office/drawing/2014/main" id="{A202D882-71E6-4D35-A92C-C5139080D113}"/>
              </a:ext>
            </a:extLst>
          </p:cNvPr>
          <p:cNvSpPr>
            <a:spLocks noGrp="1"/>
          </p:cNvSpPr>
          <p:nvPr>
            <p:ph idx="1"/>
          </p:nvPr>
        </p:nvSpPr>
        <p:spPr>
          <a:xfrm>
            <a:off x="838200" y="1825625"/>
            <a:ext cx="11353800" cy="4351338"/>
          </a:xfrm>
        </p:spPr>
        <p:txBody>
          <a:bodyPr/>
          <a:lstStyle/>
          <a:p>
            <a:pPr marL="514350" indent="-514350">
              <a:buFont typeface="+mj-lt"/>
              <a:buAutoNum type="arabicPeriod"/>
            </a:pPr>
            <a:r>
              <a:rPr lang="en-US" dirty="0"/>
              <a:t>Use a comma </a:t>
            </a:r>
            <a:r>
              <a:rPr lang="en-US" dirty="0">
                <a:highlight>
                  <a:srgbClr val="00FF00"/>
                </a:highlight>
              </a:rPr>
              <a:t>between independent clauses </a:t>
            </a:r>
            <a:r>
              <a:rPr lang="en-US" dirty="0"/>
              <a:t>followed by a coordinating conjunction (FANBOYS – for, and, nor, but, or, yet, so).</a:t>
            </a:r>
          </a:p>
          <a:p>
            <a:pPr marL="0" indent="0">
              <a:buNone/>
            </a:pPr>
            <a:r>
              <a:rPr lang="en-US" dirty="0"/>
              <a:t>       </a:t>
            </a:r>
            <a:r>
              <a:rPr lang="en-US" sz="1800" dirty="0"/>
              <a:t>This rule will take a number of slides to explain. Bear with me!</a:t>
            </a:r>
          </a:p>
          <a:p>
            <a:pPr marL="0" indent="0">
              <a:buNone/>
            </a:pPr>
            <a:endParaRPr lang="en-US" sz="1800" dirty="0"/>
          </a:p>
          <a:p>
            <a:pPr marL="0" indent="0">
              <a:buNone/>
            </a:pPr>
            <a:r>
              <a:rPr lang="en-US" dirty="0"/>
              <a:t>2.    Use a comma after words that come </a:t>
            </a:r>
            <a:r>
              <a:rPr lang="en-US" u="sng" dirty="0"/>
              <a:t>before</a:t>
            </a:r>
            <a:r>
              <a:rPr lang="en-US" dirty="0"/>
              <a:t> the </a:t>
            </a:r>
            <a:r>
              <a:rPr lang="en-US" dirty="0">
                <a:highlight>
                  <a:srgbClr val="00FF00"/>
                </a:highlight>
              </a:rPr>
              <a:t>independent clause</a:t>
            </a:r>
            <a:r>
              <a:rPr lang="en-US" dirty="0"/>
              <a:t>.</a:t>
            </a:r>
          </a:p>
          <a:p>
            <a:pPr marL="514350" indent="-514350">
              <a:buFont typeface="+mj-lt"/>
              <a:buAutoNum type="arabicPeriod"/>
            </a:pPr>
            <a:endParaRPr lang="en-US" dirty="0"/>
          </a:p>
          <a:p>
            <a:pPr marL="0" indent="0">
              <a:buNone/>
            </a:pPr>
            <a:r>
              <a:rPr lang="en-US" dirty="0"/>
              <a:t>3.    Use a comma to separate </a:t>
            </a:r>
            <a:r>
              <a:rPr lang="en-US" u="sng" dirty="0"/>
              <a:t>three or more</a:t>
            </a:r>
            <a:r>
              <a:rPr lang="en-US" dirty="0"/>
              <a:t> items in a series.</a:t>
            </a:r>
          </a:p>
          <a:p>
            <a:pPr marL="514350" indent="-514350">
              <a:buFont typeface="+mj-lt"/>
              <a:buAutoNum type="arabicPeriod"/>
            </a:pPr>
            <a:endParaRPr lang="en-US" dirty="0"/>
          </a:p>
          <a:p>
            <a:pPr marL="514350" indent="-514350">
              <a:buFont typeface="+mj-lt"/>
              <a:buAutoNum type="arabicPeriod"/>
            </a:pPr>
            <a:endParaRPr lang="en-US" dirty="0"/>
          </a:p>
          <a:p>
            <a:endParaRPr lang="en-CA" dirty="0"/>
          </a:p>
          <a:p>
            <a:endParaRPr lang="en-CA" dirty="0"/>
          </a:p>
        </p:txBody>
      </p:sp>
    </p:spTree>
    <p:extLst>
      <p:ext uri="{BB962C8B-B14F-4D97-AF65-F5344CB8AC3E}">
        <p14:creationId xmlns:p14="http://schemas.microsoft.com/office/powerpoint/2010/main" val="14022096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8">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8">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4957F9-DDAF-40C7-A3AE-59B7BFB704F6}"/>
              </a:ext>
            </a:extLst>
          </p:cNvPr>
          <p:cNvSpPr>
            <a:spLocks noGrp="1"/>
          </p:cNvSpPr>
          <p:nvPr>
            <p:ph type="title"/>
          </p:nvPr>
        </p:nvSpPr>
        <p:spPr>
          <a:xfrm>
            <a:off x="838200" y="365125"/>
            <a:ext cx="10515600" cy="1260475"/>
          </a:xfrm>
        </p:spPr>
        <p:txBody>
          <a:bodyPr>
            <a:normAutofit fontScale="90000"/>
          </a:bodyPr>
          <a:lstStyle/>
          <a:p>
            <a:r>
              <a:rPr lang="en-CA" dirty="0"/>
              <a:t>To understand commas, let’s first look at </a:t>
            </a:r>
            <a:r>
              <a:rPr lang="en-CA" u="sng" dirty="0"/>
              <a:t>semicolon</a:t>
            </a:r>
            <a:r>
              <a:rPr lang="en-CA" dirty="0"/>
              <a:t> rule #1</a:t>
            </a:r>
            <a:r>
              <a:rPr lang="en-CA" sz="2000" dirty="0"/>
              <a:t> (the ~ 95%-of-the-time rule).</a:t>
            </a:r>
            <a:br>
              <a:rPr lang="en-CA" dirty="0"/>
            </a:br>
            <a:endParaRPr lang="en-CA" dirty="0"/>
          </a:p>
        </p:txBody>
      </p:sp>
      <p:sp>
        <p:nvSpPr>
          <p:cNvPr id="3" name="Content Placeholder 2">
            <a:extLst>
              <a:ext uri="{FF2B5EF4-FFF2-40B4-BE49-F238E27FC236}">
                <a16:creationId xmlns:a16="http://schemas.microsoft.com/office/drawing/2014/main" id="{F2128B68-5351-4A1F-8E6C-355FE497D837}"/>
              </a:ext>
            </a:extLst>
          </p:cNvPr>
          <p:cNvSpPr>
            <a:spLocks noGrp="1"/>
          </p:cNvSpPr>
          <p:nvPr>
            <p:ph idx="1"/>
          </p:nvPr>
        </p:nvSpPr>
        <p:spPr>
          <a:xfrm>
            <a:off x="838200" y="1433095"/>
            <a:ext cx="10823477" cy="4960730"/>
          </a:xfrm>
        </p:spPr>
        <p:txBody>
          <a:bodyPr>
            <a:normAutofit fontScale="85000" lnSpcReduction="20000"/>
          </a:bodyPr>
          <a:lstStyle/>
          <a:p>
            <a:pPr marL="0" indent="0">
              <a:buNone/>
            </a:pPr>
            <a:r>
              <a:rPr lang="en-CA" dirty="0"/>
              <a:t># 1. Use a semicolon between two </a:t>
            </a:r>
            <a:r>
              <a:rPr lang="en-CA" dirty="0">
                <a:highlight>
                  <a:srgbClr val="00FF00"/>
                </a:highlight>
              </a:rPr>
              <a:t>independent</a:t>
            </a:r>
            <a:r>
              <a:rPr lang="en-CA" dirty="0"/>
              <a:t> clauses:</a:t>
            </a:r>
          </a:p>
          <a:p>
            <a:pPr marL="0" indent="0">
              <a:buNone/>
            </a:pPr>
            <a:r>
              <a:rPr lang="en-US" dirty="0"/>
              <a:t>         </a:t>
            </a:r>
          </a:p>
          <a:p>
            <a:pPr marL="0" indent="0">
              <a:buNone/>
            </a:pPr>
            <a:r>
              <a:rPr lang="en-US" u="sng" dirty="0">
                <a:highlight>
                  <a:srgbClr val="00FF00"/>
                </a:highlight>
              </a:rPr>
              <a:t>Jim</a:t>
            </a:r>
            <a:r>
              <a:rPr lang="en-US" dirty="0">
                <a:highlight>
                  <a:srgbClr val="00FF00"/>
                </a:highlight>
              </a:rPr>
              <a:t> </a:t>
            </a:r>
            <a:r>
              <a:rPr lang="en-US" i="1" dirty="0">
                <a:highlight>
                  <a:srgbClr val="00FF00"/>
                </a:highlight>
              </a:rPr>
              <a:t>studied</a:t>
            </a:r>
            <a:r>
              <a:rPr lang="en-US" dirty="0">
                <a:highlight>
                  <a:srgbClr val="00FF00"/>
                </a:highlight>
              </a:rPr>
              <a:t> hard for his exam</a:t>
            </a:r>
            <a:r>
              <a:rPr lang="en-US" dirty="0"/>
              <a:t>; </a:t>
            </a:r>
            <a:r>
              <a:rPr lang="en-US" u="sng" dirty="0">
                <a:highlight>
                  <a:srgbClr val="00FF00"/>
                </a:highlight>
              </a:rPr>
              <a:t>he</a:t>
            </a:r>
            <a:r>
              <a:rPr lang="en-US" i="1" dirty="0">
                <a:highlight>
                  <a:srgbClr val="00FF00"/>
                </a:highlight>
              </a:rPr>
              <a:t> passed </a:t>
            </a:r>
            <a:r>
              <a:rPr lang="en-US" dirty="0">
                <a:highlight>
                  <a:srgbClr val="00FF00"/>
                </a:highlight>
              </a:rPr>
              <a:t>it.</a:t>
            </a:r>
          </a:p>
          <a:p>
            <a:pPr marL="0" indent="0">
              <a:buNone/>
            </a:pPr>
            <a:endParaRPr lang="en-US" dirty="0">
              <a:highlight>
                <a:srgbClr val="00FF00"/>
              </a:highlight>
            </a:endParaRPr>
          </a:p>
          <a:p>
            <a:pPr marL="0" indent="0">
              <a:buNone/>
            </a:pPr>
            <a:endParaRPr lang="en-US" dirty="0"/>
          </a:p>
          <a:p>
            <a:pPr marL="0" indent="0">
              <a:buNone/>
            </a:pPr>
            <a:r>
              <a:rPr lang="en-US" dirty="0"/>
              <a:t>What’s an </a:t>
            </a:r>
            <a:r>
              <a:rPr lang="en-US" dirty="0">
                <a:highlight>
                  <a:srgbClr val="00FF00"/>
                </a:highlight>
              </a:rPr>
              <a:t>independent clause </a:t>
            </a:r>
            <a:r>
              <a:rPr lang="en-US" dirty="0"/>
              <a:t>you ask? </a:t>
            </a:r>
            <a:r>
              <a:rPr lang="en-US" u="sng" dirty="0"/>
              <a:t>Subject</a:t>
            </a:r>
            <a:r>
              <a:rPr lang="en-US" dirty="0"/>
              <a:t> + </a:t>
            </a:r>
            <a:r>
              <a:rPr lang="en-US" i="1" dirty="0"/>
              <a:t>Verb</a:t>
            </a:r>
            <a:r>
              <a:rPr lang="en-US" dirty="0"/>
              <a:t> + complete idea.</a:t>
            </a:r>
          </a:p>
          <a:p>
            <a:pPr marL="0" indent="0">
              <a:buNone/>
            </a:pPr>
            <a:endParaRPr lang="en-US" dirty="0"/>
          </a:p>
          <a:p>
            <a:pPr marL="0" indent="0">
              <a:buNone/>
            </a:pPr>
            <a:endParaRPr lang="en-US" dirty="0">
              <a:highlight>
                <a:srgbClr val="FFFF00"/>
              </a:highlight>
            </a:endParaRPr>
          </a:p>
          <a:p>
            <a:pPr marL="0" indent="0">
              <a:buNone/>
            </a:pPr>
            <a:r>
              <a:rPr lang="en-US" dirty="0">
                <a:highlight>
                  <a:srgbClr val="FFFF00"/>
                </a:highlight>
              </a:rPr>
              <a:t>IMPORTANT: Every* sentence MUST have at least one independent clause.</a:t>
            </a:r>
          </a:p>
          <a:p>
            <a:pPr marL="0" indent="0">
              <a:buNone/>
            </a:pPr>
            <a:endParaRPr lang="en-US" dirty="0">
              <a:highlight>
                <a:srgbClr val="FFFF00"/>
              </a:highlight>
            </a:endParaRPr>
          </a:p>
          <a:p>
            <a:pPr marL="0" indent="0">
              <a:buNone/>
            </a:pPr>
            <a:endParaRPr lang="en-CA" dirty="0"/>
          </a:p>
          <a:p>
            <a:pPr marL="0" indent="0">
              <a:buNone/>
            </a:pPr>
            <a:endParaRPr lang="en-US" dirty="0">
              <a:highlight>
                <a:srgbClr val="FFFF00"/>
              </a:highlight>
            </a:endParaRPr>
          </a:p>
          <a:p>
            <a:pPr marL="0" indent="0">
              <a:buNone/>
            </a:pPr>
            <a:r>
              <a:rPr lang="en-US" sz="1600" dirty="0"/>
              <a:t>*Unless you’re writing an ad, a text message, a novel, a poem, or in any situation in which  you can say  “rules, what rules?” or “bah, rules…”</a:t>
            </a:r>
          </a:p>
          <a:p>
            <a:pPr marL="0" indent="0">
              <a:buNone/>
            </a:pPr>
            <a:endParaRPr lang="en-CA" sz="1600" dirty="0"/>
          </a:p>
          <a:p>
            <a:pPr marL="0" indent="0">
              <a:buNone/>
            </a:pPr>
            <a:endParaRPr lang="en-CA" dirty="0">
              <a:highlight>
                <a:srgbClr val="FF00FF"/>
              </a:highlight>
            </a:endParaRPr>
          </a:p>
        </p:txBody>
      </p:sp>
    </p:spTree>
    <p:extLst>
      <p:ext uri="{BB962C8B-B14F-4D97-AF65-F5344CB8AC3E}">
        <p14:creationId xmlns:p14="http://schemas.microsoft.com/office/powerpoint/2010/main" val="33699430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1275FA-99DE-4DE6-81D9-B30187A60038}"/>
              </a:ext>
            </a:extLst>
          </p:cNvPr>
          <p:cNvSpPr>
            <a:spLocks noGrp="1"/>
          </p:cNvSpPr>
          <p:nvPr>
            <p:ph type="title"/>
          </p:nvPr>
        </p:nvSpPr>
        <p:spPr/>
        <p:txBody>
          <a:bodyPr>
            <a:normAutofit fontScale="90000"/>
          </a:bodyPr>
          <a:lstStyle/>
          <a:p>
            <a:r>
              <a:rPr lang="en-US" dirty="0"/>
              <a:t>Q: Why do you think I chose </a:t>
            </a:r>
            <a:r>
              <a:rPr lang="en-US" dirty="0">
                <a:highlight>
                  <a:srgbClr val="00FF00"/>
                </a:highlight>
              </a:rPr>
              <a:t>green </a:t>
            </a:r>
            <a:r>
              <a:rPr lang="en-US" dirty="0"/>
              <a:t>as the </a:t>
            </a:r>
            <a:r>
              <a:rPr lang="en-US" dirty="0" err="1"/>
              <a:t>colour</a:t>
            </a:r>
            <a:r>
              <a:rPr lang="en-US" dirty="0"/>
              <a:t> for an </a:t>
            </a:r>
            <a:r>
              <a:rPr lang="en-US" dirty="0">
                <a:highlight>
                  <a:srgbClr val="00FF00"/>
                </a:highlight>
              </a:rPr>
              <a:t>independent </a:t>
            </a:r>
            <a:r>
              <a:rPr lang="en-US" dirty="0"/>
              <a:t>clause?</a:t>
            </a:r>
            <a:br>
              <a:rPr lang="en-CA" dirty="0"/>
            </a:br>
            <a:endParaRPr lang="en-CA" dirty="0"/>
          </a:p>
        </p:txBody>
      </p:sp>
      <p:pic>
        <p:nvPicPr>
          <p:cNvPr id="5" name="Content Placeholder 4" descr="Person playing drums">
            <a:extLst>
              <a:ext uri="{FF2B5EF4-FFF2-40B4-BE49-F238E27FC236}">
                <a16:creationId xmlns:a16="http://schemas.microsoft.com/office/drawing/2014/main" id="{8D88F185-2DFA-4145-A943-20DD1F22C903}"/>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831700" y="1825625"/>
            <a:ext cx="6528600" cy="4351338"/>
          </a:xfrm>
        </p:spPr>
      </p:pic>
    </p:spTree>
    <p:extLst>
      <p:ext uri="{BB962C8B-B14F-4D97-AF65-F5344CB8AC3E}">
        <p14:creationId xmlns:p14="http://schemas.microsoft.com/office/powerpoint/2010/main" val="12924872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BDA7EB-2CF0-4861-ADDE-766C3F34A65B}"/>
              </a:ext>
            </a:extLst>
          </p:cNvPr>
          <p:cNvSpPr>
            <a:spLocks noGrp="1"/>
          </p:cNvSpPr>
          <p:nvPr>
            <p:ph type="title"/>
          </p:nvPr>
        </p:nvSpPr>
        <p:spPr/>
        <p:txBody>
          <a:bodyPr/>
          <a:lstStyle/>
          <a:p>
            <a:r>
              <a:rPr lang="en-CA" dirty="0"/>
              <a:t>A: Green means “Go” or  “Yes”!</a:t>
            </a:r>
            <a:br>
              <a:rPr lang="en-CA" dirty="0"/>
            </a:br>
            <a:endParaRPr lang="en-CA" dirty="0"/>
          </a:p>
        </p:txBody>
      </p:sp>
      <p:sp>
        <p:nvSpPr>
          <p:cNvPr id="3" name="Content Placeholder 2">
            <a:extLst>
              <a:ext uri="{FF2B5EF4-FFF2-40B4-BE49-F238E27FC236}">
                <a16:creationId xmlns:a16="http://schemas.microsoft.com/office/drawing/2014/main" id="{32EC2B06-4D33-44B8-974B-A2B353E4545E}"/>
              </a:ext>
            </a:extLst>
          </p:cNvPr>
          <p:cNvSpPr>
            <a:spLocks noGrp="1"/>
          </p:cNvSpPr>
          <p:nvPr>
            <p:ph idx="1"/>
          </p:nvPr>
        </p:nvSpPr>
        <p:spPr/>
        <p:txBody>
          <a:bodyPr/>
          <a:lstStyle/>
          <a:p>
            <a:pPr marL="0" indent="0">
              <a:buNone/>
            </a:pPr>
            <a:r>
              <a:rPr lang="en-CA" dirty="0"/>
              <a:t> Green means yes, this </a:t>
            </a:r>
            <a:r>
              <a:rPr lang="en-CA" u="sng" dirty="0"/>
              <a:t>IS</a:t>
            </a:r>
            <a:r>
              <a:rPr lang="en-CA" dirty="0"/>
              <a:t> an independent clause. The clause says, </a:t>
            </a:r>
          </a:p>
          <a:p>
            <a:pPr marL="0" indent="0">
              <a:buNone/>
            </a:pPr>
            <a:r>
              <a:rPr lang="en-CA" dirty="0"/>
              <a:t>“</a:t>
            </a:r>
            <a:r>
              <a:rPr lang="en-US" dirty="0"/>
              <a:t>I can stand alone. I am independent.”</a:t>
            </a:r>
          </a:p>
          <a:p>
            <a:pPr marL="0" indent="0">
              <a:buNone/>
            </a:pPr>
            <a:endParaRPr lang="en-US" dirty="0">
              <a:highlight>
                <a:srgbClr val="00FF00"/>
              </a:highlight>
            </a:endParaRPr>
          </a:p>
          <a:p>
            <a:pPr marL="0" indent="0">
              <a:buNone/>
            </a:pPr>
            <a:r>
              <a:rPr lang="en-US" u="sng" dirty="0">
                <a:highlight>
                  <a:srgbClr val="00FF00"/>
                </a:highlight>
              </a:rPr>
              <a:t>Jim studied hard for his exam.</a:t>
            </a:r>
          </a:p>
          <a:p>
            <a:pPr marL="0" indent="0">
              <a:buNone/>
            </a:pPr>
            <a:endParaRPr lang="en-US" u="sng" dirty="0">
              <a:highlight>
                <a:srgbClr val="00FF00"/>
              </a:highlight>
            </a:endParaRPr>
          </a:p>
          <a:p>
            <a:pPr marL="0" indent="0">
              <a:buNone/>
            </a:pPr>
            <a:r>
              <a:rPr lang="en-US" u="sng" dirty="0">
                <a:highlight>
                  <a:srgbClr val="00FF00"/>
                </a:highlight>
              </a:rPr>
              <a:t>He passed it.</a:t>
            </a:r>
            <a:endParaRPr lang="en-US" dirty="0">
              <a:highlight>
                <a:srgbClr val="00FF00"/>
              </a:highlight>
            </a:endParaRPr>
          </a:p>
          <a:p>
            <a:pPr marL="0" indent="0">
              <a:buNone/>
            </a:pPr>
            <a:endParaRPr lang="en-US" dirty="0">
              <a:highlight>
                <a:srgbClr val="00FF00"/>
              </a:highlight>
            </a:endParaRPr>
          </a:p>
          <a:p>
            <a:pPr marL="0" indent="0">
              <a:buNone/>
            </a:pPr>
            <a:endParaRPr lang="en-US" dirty="0">
              <a:highlight>
                <a:srgbClr val="00FF00"/>
              </a:highlight>
            </a:endParaRPr>
          </a:p>
          <a:p>
            <a:pPr marL="0" indent="0">
              <a:buNone/>
            </a:pPr>
            <a:endParaRPr lang="en-CA" dirty="0">
              <a:highlight>
                <a:srgbClr val="00FF00"/>
              </a:highlight>
            </a:endParaRPr>
          </a:p>
        </p:txBody>
      </p:sp>
    </p:spTree>
    <p:extLst>
      <p:ext uri="{BB962C8B-B14F-4D97-AF65-F5344CB8AC3E}">
        <p14:creationId xmlns:p14="http://schemas.microsoft.com/office/powerpoint/2010/main" val="3605294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7DD30BC9-C531-4583-8634-D1D689460C74}"/>
              </a:ext>
            </a:extLst>
          </p:cNvPr>
          <p:cNvSpPr>
            <a:spLocks noGrp="1"/>
          </p:cNvSpPr>
          <p:nvPr>
            <p:ph type="title"/>
          </p:nvPr>
        </p:nvSpPr>
        <p:spPr/>
        <p:txBody>
          <a:bodyPr/>
          <a:lstStyle/>
          <a:p>
            <a:r>
              <a:rPr lang="en-CA" dirty="0"/>
              <a:t>A key point to remember is this …</a:t>
            </a:r>
          </a:p>
        </p:txBody>
      </p:sp>
      <p:sp>
        <p:nvSpPr>
          <p:cNvPr id="11" name="Content Placeholder 10">
            <a:extLst>
              <a:ext uri="{FF2B5EF4-FFF2-40B4-BE49-F238E27FC236}">
                <a16:creationId xmlns:a16="http://schemas.microsoft.com/office/drawing/2014/main" id="{14BB4541-86E5-41FE-8384-862D887184D2}"/>
              </a:ext>
            </a:extLst>
          </p:cNvPr>
          <p:cNvSpPr>
            <a:spLocks noGrp="1"/>
          </p:cNvSpPr>
          <p:nvPr>
            <p:ph idx="1"/>
          </p:nvPr>
        </p:nvSpPr>
        <p:spPr>
          <a:xfrm>
            <a:off x="838200" y="1825625"/>
            <a:ext cx="10889974" cy="4898732"/>
          </a:xfrm>
        </p:spPr>
        <p:txBody>
          <a:bodyPr>
            <a:normAutofit/>
          </a:bodyPr>
          <a:lstStyle/>
          <a:p>
            <a:r>
              <a:rPr lang="en-CA" dirty="0"/>
              <a:t>A semicolon and a period (aka a full stop) are </a:t>
            </a:r>
            <a:r>
              <a:rPr lang="en-CA" u="sng" dirty="0"/>
              <a:t>close cousins</a:t>
            </a:r>
            <a:r>
              <a:rPr lang="en-CA" sz="2400" dirty="0"/>
              <a:t>,</a:t>
            </a:r>
            <a:r>
              <a:rPr lang="en-CA" sz="4800" dirty="0"/>
              <a:t> </a:t>
            </a:r>
            <a:r>
              <a:rPr lang="en-CA" sz="2400" dirty="0"/>
              <a:t>both </a:t>
            </a:r>
            <a:r>
              <a:rPr lang="en-CA" sz="3100" b="1" u="sng" dirty="0"/>
              <a:t>strong</a:t>
            </a:r>
            <a:r>
              <a:rPr lang="en-CA" sz="3100" dirty="0"/>
              <a:t>.</a:t>
            </a:r>
          </a:p>
          <a:p>
            <a:pPr lvl="1">
              <a:buFont typeface="Wingdings" panose="05000000000000000000" pitchFamily="2" charset="2"/>
              <a:buChar char="ü"/>
            </a:pPr>
            <a:r>
              <a:rPr lang="en-US" u="sng" dirty="0">
                <a:highlight>
                  <a:srgbClr val="00FF00"/>
                </a:highlight>
              </a:rPr>
              <a:t>Jim</a:t>
            </a:r>
            <a:r>
              <a:rPr lang="en-US" dirty="0">
                <a:highlight>
                  <a:srgbClr val="00FF00"/>
                </a:highlight>
              </a:rPr>
              <a:t> </a:t>
            </a:r>
            <a:r>
              <a:rPr lang="en-US" i="1" dirty="0">
                <a:highlight>
                  <a:srgbClr val="00FF00"/>
                </a:highlight>
              </a:rPr>
              <a:t>studied</a:t>
            </a:r>
            <a:r>
              <a:rPr lang="en-US" dirty="0">
                <a:highlight>
                  <a:srgbClr val="00FF00"/>
                </a:highlight>
              </a:rPr>
              <a:t> hard for his exam</a:t>
            </a:r>
            <a:r>
              <a:rPr lang="en-US" sz="3600" dirty="0"/>
              <a:t>;</a:t>
            </a:r>
            <a:r>
              <a:rPr lang="en-US" dirty="0"/>
              <a:t> </a:t>
            </a:r>
            <a:r>
              <a:rPr lang="en-US" u="sng" dirty="0">
                <a:highlight>
                  <a:srgbClr val="00FF00"/>
                </a:highlight>
              </a:rPr>
              <a:t>he</a:t>
            </a:r>
            <a:r>
              <a:rPr lang="en-US" i="1" dirty="0">
                <a:highlight>
                  <a:srgbClr val="00FF00"/>
                </a:highlight>
              </a:rPr>
              <a:t> passed </a:t>
            </a:r>
            <a:r>
              <a:rPr lang="en-US" dirty="0">
                <a:highlight>
                  <a:srgbClr val="00FF00"/>
                </a:highlight>
              </a:rPr>
              <a:t>it. </a:t>
            </a:r>
          </a:p>
          <a:p>
            <a:pPr marL="457200" lvl="1" indent="0">
              <a:buNone/>
            </a:pPr>
            <a:endParaRPr lang="en-US" u="sng" dirty="0">
              <a:highlight>
                <a:srgbClr val="00FF00"/>
              </a:highlight>
            </a:endParaRPr>
          </a:p>
          <a:p>
            <a:pPr lvl="1">
              <a:buFont typeface="Wingdings" panose="05000000000000000000" pitchFamily="2" charset="2"/>
              <a:buChar char="ü"/>
            </a:pPr>
            <a:r>
              <a:rPr lang="en-US" u="sng" dirty="0">
                <a:highlight>
                  <a:srgbClr val="00FF00"/>
                </a:highlight>
              </a:rPr>
              <a:t>Jim</a:t>
            </a:r>
            <a:r>
              <a:rPr lang="en-US" dirty="0">
                <a:highlight>
                  <a:srgbClr val="00FF00"/>
                </a:highlight>
              </a:rPr>
              <a:t> </a:t>
            </a:r>
            <a:r>
              <a:rPr lang="en-US" i="1" dirty="0">
                <a:highlight>
                  <a:srgbClr val="00FF00"/>
                </a:highlight>
              </a:rPr>
              <a:t>studied</a:t>
            </a:r>
            <a:r>
              <a:rPr lang="en-US" dirty="0">
                <a:highlight>
                  <a:srgbClr val="00FF00"/>
                </a:highlight>
              </a:rPr>
              <a:t> hard for his exam</a:t>
            </a:r>
            <a:r>
              <a:rPr lang="en-US" sz="3600" dirty="0"/>
              <a:t>. </a:t>
            </a:r>
            <a:r>
              <a:rPr lang="en-US" u="sng" dirty="0">
                <a:highlight>
                  <a:srgbClr val="00FF00"/>
                </a:highlight>
              </a:rPr>
              <a:t>He</a:t>
            </a:r>
            <a:r>
              <a:rPr lang="en-US" i="1" dirty="0">
                <a:highlight>
                  <a:srgbClr val="00FF00"/>
                </a:highlight>
              </a:rPr>
              <a:t> passed </a:t>
            </a:r>
            <a:r>
              <a:rPr lang="en-US" dirty="0">
                <a:highlight>
                  <a:srgbClr val="00FF00"/>
                </a:highlight>
              </a:rPr>
              <a:t>it.</a:t>
            </a:r>
          </a:p>
          <a:p>
            <a:pPr marL="457200" lvl="1" indent="0">
              <a:buNone/>
            </a:pPr>
            <a:endParaRPr lang="en-CA" dirty="0"/>
          </a:p>
          <a:p>
            <a:r>
              <a:rPr lang="en-CA" dirty="0"/>
              <a:t>A comma is a very distant cousin and is </a:t>
            </a:r>
            <a:r>
              <a:rPr lang="en-CA" sz="1800" dirty="0"/>
              <a:t>weak</a:t>
            </a:r>
            <a:r>
              <a:rPr lang="en-CA" dirty="0"/>
              <a:t>. </a:t>
            </a:r>
            <a:endParaRPr lang="en-CA" sz="4800" dirty="0"/>
          </a:p>
          <a:p>
            <a:pPr marL="0" indent="0">
              <a:buNone/>
            </a:pPr>
            <a:r>
              <a:rPr lang="en-US" sz="4800" dirty="0"/>
              <a:t>    </a:t>
            </a:r>
            <a:r>
              <a:rPr lang="en-US" sz="2400" dirty="0"/>
              <a:t>X   </a:t>
            </a:r>
            <a:r>
              <a:rPr lang="en-US" sz="2400" u="sng" dirty="0">
                <a:highlight>
                  <a:srgbClr val="00FF00"/>
                </a:highlight>
              </a:rPr>
              <a:t> </a:t>
            </a:r>
            <a:r>
              <a:rPr lang="en-US" sz="2400" u="sng" strike="sngStrike" dirty="0">
                <a:highlight>
                  <a:srgbClr val="00FF00"/>
                </a:highlight>
              </a:rPr>
              <a:t>Jim</a:t>
            </a:r>
            <a:r>
              <a:rPr lang="en-US" sz="2400" strike="sngStrike" dirty="0">
                <a:highlight>
                  <a:srgbClr val="00FF00"/>
                </a:highlight>
              </a:rPr>
              <a:t> </a:t>
            </a:r>
            <a:r>
              <a:rPr lang="en-US" sz="2400" i="1" strike="sngStrike" dirty="0">
                <a:highlight>
                  <a:srgbClr val="00FF00"/>
                </a:highlight>
              </a:rPr>
              <a:t>studied</a:t>
            </a:r>
            <a:r>
              <a:rPr lang="en-US" sz="2400" strike="sngStrike" dirty="0">
                <a:highlight>
                  <a:srgbClr val="00FF00"/>
                </a:highlight>
              </a:rPr>
              <a:t> hard for his exam</a:t>
            </a:r>
            <a:r>
              <a:rPr lang="en-US" sz="3600" strike="sngStrike" dirty="0"/>
              <a:t>,</a:t>
            </a:r>
            <a:r>
              <a:rPr lang="en-US" sz="2400" strike="sngStrike" dirty="0"/>
              <a:t> </a:t>
            </a:r>
            <a:r>
              <a:rPr lang="en-US" sz="2400" u="sng" strike="sngStrike" dirty="0">
                <a:highlight>
                  <a:srgbClr val="00FF00"/>
                </a:highlight>
              </a:rPr>
              <a:t>he</a:t>
            </a:r>
            <a:r>
              <a:rPr lang="en-US" sz="2400" i="1" strike="sngStrike" dirty="0">
                <a:highlight>
                  <a:srgbClr val="00FF00"/>
                </a:highlight>
              </a:rPr>
              <a:t> passed </a:t>
            </a:r>
            <a:r>
              <a:rPr lang="en-US" sz="2400" strike="sngStrike" dirty="0">
                <a:highlight>
                  <a:srgbClr val="00FF00"/>
                </a:highlight>
              </a:rPr>
              <a:t>it</a:t>
            </a:r>
            <a:r>
              <a:rPr lang="en-US" sz="2400" dirty="0"/>
              <a:t>.  = comma splice (yikes!!!)</a:t>
            </a:r>
          </a:p>
          <a:p>
            <a:pPr marL="0" indent="0">
              <a:buNone/>
            </a:pPr>
            <a:endParaRPr lang="en-US" sz="1400" dirty="0"/>
          </a:p>
          <a:p>
            <a:pPr marL="0" indent="0">
              <a:buNone/>
            </a:pPr>
            <a:r>
              <a:rPr lang="en-US" sz="1400" dirty="0"/>
              <a:t>And if you have no punctuation at all between the two, you have a run-on sentence, (yikes!!!): </a:t>
            </a:r>
            <a:r>
              <a:rPr lang="en-US" sz="1600" dirty="0"/>
              <a:t>X   </a:t>
            </a:r>
            <a:r>
              <a:rPr lang="en-US" sz="1600" u="sng" dirty="0">
                <a:highlight>
                  <a:srgbClr val="00FF00"/>
                </a:highlight>
              </a:rPr>
              <a:t> </a:t>
            </a:r>
            <a:r>
              <a:rPr lang="en-US" sz="1600" u="sng" strike="sngStrike" dirty="0">
                <a:highlight>
                  <a:srgbClr val="00FF00"/>
                </a:highlight>
              </a:rPr>
              <a:t>Jim</a:t>
            </a:r>
            <a:r>
              <a:rPr lang="en-US" sz="1600" strike="sngStrike" dirty="0">
                <a:highlight>
                  <a:srgbClr val="00FF00"/>
                </a:highlight>
              </a:rPr>
              <a:t> </a:t>
            </a:r>
            <a:r>
              <a:rPr lang="en-US" sz="1600" i="1" strike="sngStrike" dirty="0">
                <a:highlight>
                  <a:srgbClr val="00FF00"/>
                </a:highlight>
              </a:rPr>
              <a:t>studied</a:t>
            </a:r>
            <a:r>
              <a:rPr lang="en-US" sz="1600" strike="sngStrike" dirty="0">
                <a:highlight>
                  <a:srgbClr val="00FF00"/>
                </a:highlight>
              </a:rPr>
              <a:t> hard for his exam</a:t>
            </a:r>
            <a:r>
              <a:rPr lang="en-US" sz="1600" strike="sngStrike" dirty="0"/>
              <a:t> </a:t>
            </a:r>
            <a:r>
              <a:rPr lang="en-US" sz="1600" u="sng" strike="sngStrike" dirty="0">
                <a:highlight>
                  <a:srgbClr val="00FF00"/>
                </a:highlight>
              </a:rPr>
              <a:t>he</a:t>
            </a:r>
            <a:r>
              <a:rPr lang="en-US" sz="1600" i="1" strike="sngStrike" dirty="0">
                <a:highlight>
                  <a:srgbClr val="00FF00"/>
                </a:highlight>
              </a:rPr>
              <a:t> passed </a:t>
            </a:r>
            <a:r>
              <a:rPr lang="en-US" sz="1600" strike="sngStrike" dirty="0">
                <a:highlight>
                  <a:srgbClr val="00FF00"/>
                </a:highlight>
              </a:rPr>
              <a:t>it.</a:t>
            </a:r>
            <a:endParaRPr lang="en-US" sz="1600" dirty="0"/>
          </a:p>
          <a:p>
            <a:endParaRPr lang="en-CA" sz="4800" dirty="0"/>
          </a:p>
        </p:txBody>
      </p:sp>
    </p:spTree>
    <p:extLst>
      <p:ext uri="{BB962C8B-B14F-4D97-AF65-F5344CB8AC3E}">
        <p14:creationId xmlns:p14="http://schemas.microsoft.com/office/powerpoint/2010/main" val="9207773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1">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1">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1">
                                            <p:txEl>
                                              <p:pRg st="6" end="6"/>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11">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797</TotalTime>
  <Words>2006</Words>
  <Application>Microsoft Office PowerPoint</Application>
  <PresentationFormat>Widescreen</PresentationFormat>
  <Paragraphs>243</Paragraphs>
  <Slides>29</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29</vt:i4>
      </vt:variant>
    </vt:vector>
  </HeadingPairs>
  <TitlesOfParts>
    <vt:vector size="34" baseType="lpstr">
      <vt:lpstr>Arial</vt:lpstr>
      <vt:lpstr>Calibri</vt:lpstr>
      <vt:lpstr>Calibri Light</vt:lpstr>
      <vt:lpstr>Wingdings</vt:lpstr>
      <vt:lpstr>Office Theme</vt:lpstr>
      <vt:lpstr>1-2-3: Comma Basics</vt:lpstr>
      <vt:lpstr>First off, why commas?</vt:lpstr>
      <vt:lpstr>Q. Which punctuation mark is easier to explain?</vt:lpstr>
      <vt:lpstr>A: Hands down it’s …</vt:lpstr>
      <vt:lpstr>Nine rules!! Today, I will focus on three, the basics.</vt:lpstr>
      <vt:lpstr>To understand commas, let’s first look at semicolon rule #1 (the ~ 95%-of-the-time rule). </vt:lpstr>
      <vt:lpstr>Q: Why do you think I chose green as the colour for an independent clause? </vt:lpstr>
      <vt:lpstr>A: Green means “Go” or  “Yes”! </vt:lpstr>
      <vt:lpstr>A key point to remember is this …</vt:lpstr>
      <vt:lpstr>To put it another way, before we get to the first rule of commas, there is a do-NOT rule:</vt:lpstr>
      <vt:lpstr>  BUT you CAN join two independent clauses with a comma  IF you ALSO add a FANBOYS* word: </vt:lpstr>
      <vt:lpstr>Thus, (finally!) comma rule #1  is …</vt:lpstr>
      <vt:lpstr>Let’s practice comma rule #1: </vt:lpstr>
      <vt:lpstr>More practice with rule #1:</vt:lpstr>
      <vt:lpstr> Comma Rule #2: Use a comma after words that come before the  independent clause. </vt:lpstr>
      <vt:lpstr>A: Pink is the closest highlighting colour to red, meaning “NO!”</vt:lpstr>
      <vt:lpstr>…I must be joined with an independent clause.”</vt:lpstr>
      <vt:lpstr>Let’s practice comma rule #2:</vt:lpstr>
      <vt:lpstr>More practice with rule #2:</vt:lpstr>
      <vt:lpstr>Fun Fact about dependent clauses:</vt:lpstr>
      <vt:lpstr>Comma rule # 3:Use a comma to separate three or more items in a series.  </vt:lpstr>
      <vt:lpstr>Comma rule #3 cont’d: The items in the series can be …</vt:lpstr>
      <vt:lpstr>Let’s practice comma rule #3</vt:lpstr>
      <vt:lpstr>More practice with comma rule #3</vt:lpstr>
      <vt:lpstr>Even more practice with rule #3</vt:lpstr>
      <vt:lpstr>1-2-3 Practice</vt:lpstr>
      <vt:lpstr>1-2-3 Answers</vt:lpstr>
      <vt:lpstr>To recap, the basics of comma use are …</vt:lpstr>
      <vt:lpstr>Next steps: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Comma Basics</dc:title>
  <dc:creator>Sylvia Arnold</dc:creator>
  <cp:lastModifiedBy>Sylvia Arnold</cp:lastModifiedBy>
  <cp:revision>13</cp:revision>
  <dcterms:created xsi:type="dcterms:W3CDTF">2020-05-20T05:12:35Z</dcterms:created>
  <dcterms:modified xsi:type="dcterms:W3CDTF">2021-01-15T01:01:23Z</dcterms:modified>
</cp:coreProperties>
</file>