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64" r:id="rId5"/>
    <p:sldId id="315" r:id="rId6"/>
    <p:sldId id="317" r:id="rId7"/>
    <p:sldId id="318" r:id="rId8"/>
    <p:sldId id="313" r:id="rId9"/>
    <p:sldId id="319" r:id="rId10"/>
    <p:sldId id="321" r:id="rId11"/>
    <p:sldId id="322" r:id="rId12"/>
    <p:sldId id="278" r:id="rId13"/>
    <p:sldId id="279" r:id="rId14"/>
    <p:sldId id="281" r:id="rId15"/>
    <p:sldId id="282" r:id="rId16"/>
    <p:sldId id="299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FB6E7-EBED-4A59-82DE-93E0542668F4}" type="doc">
      <dgm:prSet loTypeId="urn:microsoft.com/office/officeart/2005/8/layout/process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BFAA48-67D0-404A-9AFC-203003ED83F7}">
      <dgm:prSet custT="1"/>
      <dgm:spPr/>
      <dgm:t>
        <a:bodyPr/>
        <a:lstStyle/>
        <a:p>
          <a:pPr algn="ctr"/>
          <a:endParaRPr lang="en-US" sz="3200" baseline="0" dirty="0"/>
        </a:p>
        <a:p>
          <a:pPr algn="ctr"/>
          <a:r>
            <a:rPr lang="en-US" sz="3200" baseline="0" dirty="0"/>
            <a:t>The Writing Centre and IAS share an appointment system.</a:t>
          </a:r>
        </a:p>
        <a:p>
          <a:pPr algn="l"/>
          <a:endParaRPr lang="en-US" sz="1800" baseline="0" dirty="0"/>
        </a:p>
        <a:p>
          <a:pPr algn="l"/>
          <a:endParaRPr lang="en-US" sz="1800" baseline="0" dirty="0"/>
        </a:p>
      </dgm:t>
    </dgm:pt>
    <dgm:pt modelId="{FA862A8F-FA73-424B-AEFB-5D4814AAF94A}" type="sibTrans" cxnId="{95E4AE5A-9CBE-424D-BA87-218EE4540D31}">
      <dgm:prSet/>
      <dgm:spPr/>
      <dgm:t>
        <a:bodyPr/>
        <a:lstStyle/>
        <a:p>
          <a:endParaRPr lang="en-US"/>
        </a:p>
      </dgm:t>
    </dgm:pt>
    <dgm:pt modelId="{2C2CDD64-9402-4F48-B7BD-A5A7A14A58B6}" type="parTrans" cxnId="{95E4AE5A-9CBE-424D-BA87-218EE4540D31}">
      <dgm:prSet/>
      <dgm:spPr/>
      <dgm:t>
        <a:bodyPr/>
        <a:lstStyle/>
        <a:p>
          <a:endParaRPr lang="en-US"/>
        </a:p>
      </dgm:t>
    </dgm:pt>
    <dgm:pt modelId="{2BF494BF-D5B2-1247-905E-CA2ECE5EA2ED}" type="pres">
      <dgm:prSet presAssocID="{B5BFB6E7-EBED-4A59-82DE-93E0542668F4}" presName="linearFlow" presStyleCnt="0">
        <dgm:presLayoutVars>
          <dgm:resizeHandles val="exact"/>
        </dgm:presLayoutVars>
      </dgm:prSet>
      <dgm:spPr/>
    </dgm:pt>
    <dgm:pt modelId="{4875C255-F495-2149-9E9A-75CE954E12E7}" type="pres">
      <dgm:prSet presAssocID="{0ABFAA48-67D0-404A-9AFC-203003ED83F7}" presName="node" presStyleLbl="node1" presStyleIdx="0" presStyleCnt="1" custLinFactNeighborX="644" custLinFactNeighborY="10321">
        <dgm:presLayoutVars>
          <dgm:bulletEnabled val="1"/>
        </dgm:presLayoutVars>
      </dgm:prSet>
      <dgm:spPr/>
    </dgm:pt>
  </dgm:ptLst>
  <dgm:cxnLst>
    <dgm:cxn modelId="{95E4AE5A-9CBE-424D-BA87-218EE4540D31}" srcId="{B5BFB6E7-EBED-4A59-82DE-93E0542668F4}" destId="{0ABFAA48-67D0-404A-9AFC-203003ED83F7}" srcOrd="0" destOrd="0" parTransId="{2C2CDD64-9402-4F48-B7BD-A5A7A14A58B6}" sibTransId="{FA862A8F-FA73-424B-AEFB-5D4814AAF94A}"/>
    <dgm:cxn modelId="{82E84A91-A772-F74A-BC2A-ED26F7D397AD}" type="presOf" srcId="{0ABFAA48-67D0-404A-9AFC-203003ED83F7}" destId="{4875C255-F495-2149-9E9A-75CE954E12E7}" srcOrd="0" destOrd="0" presId="urn:microsoft.com/office/officeart/2005/8/layout/process2"/>
    <dgm:cxn modelId="{C07E96A0-5F63-6445-8F44-4A8FD6C5DF80}" type="presOf" srcId="{B5BFB6E7-EBED-4A59-82DE-93E0542668F4}" destId="{2BF494BF-D5B2-1247-905E-CA2ECE5EA2ED}" srcOrd="0" destOrd="0" presId="urn:microsoft.com/office/officeart/2005/8/layout/process2"/>
    <dgm:cxn modelId="{0501DAEF-B5D3-904D-B58F-B9E2279AB2DE}" type="presParOf" srcId="{2BF494BF-D5B2-1247-905E-CA2ECE5EA2ED}" destId="{4875C255-F495-2149-9E9A-75CE954E12E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FB6E7-EBED-4A59-82DE-93E0542668F4}" type="doc">
      <dgm:prSet loTypeId="urn:microsoft.com/office/officeart/2005/8/layout/process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BFAA48-67D0-404A-9AFC-203003ED83F7}">
      <dgm:prSet custT="1"/>
      <dgm:spPr/>
      <dgm:t>
        <a:bodyPr/>
        <a:lstStyle/>
        <a:p>
          <a:pPr algn="l"/>
          <a:endParaRPr lang="en-US" sz="2400" b="1" i="0" dirty="0">
            <a:solidFill>
              <a:srgbClr val="FF0000"/>
            </a:solidFill>
          </a:endParaRPr>
        </a:p>
        <a:p>
          <a:pPr algn="l"/>
          <a:r>
            <a:rPr lang="en-US" sz="2400" b="1" i="0" dirty="0">
              <a:solidFill>
                <a:srgbClr val="FF0000"/>
              </a:solidFill>
            </a:rPr>
            <a:t>Step 1</a:t>
          </a:r>
          <a:r>
            <a:rPr lang="en-US" sz="2400" b="1" i="0" dirty="0"/>
            <a:t>:  Choose </a:t>
          </a:r>
          <a:r>
            <a:rPr lang="en-US" sz="2400" b="1" i="0" dirty="0">
              <a:solidFill>
                <a:srgbClr val="FF0000"/>
              </a:solidFill>
            </a:rPr>
            <a:t>TUTOR TYPE</a:t>
          </a:r>
          <a:r>
            <a:rPr lang="en-US" sz="2400" b="1" i="0" dirty="0"/>
            <a:t>:</a:t>
          </a:r>
          <a:endParaRPr lang="en-US" sz="2400" b="0" i="0" dirty="0"/>
        </a:p>
        <a:p>
          <a:pPr algn="l"/>
          <a:r>
            <a:rPr lang="en-US" sz="2400" b="1" i="0" dirty="0"/>
            <a:t>‘a’ tutors</a:t>
          </a:r>
          <a:r>
            <a:rPr lang="en-US" sz="2400" b="0" i="0" dirty="0"/>
            <a:t> are </a:t>
          </a:r>
          <a:r>
            <a:rPr lang="en-US" sz="2400" b="0" i="0" u="sng" dirty="0"/>
            <a:t>VIU professors</a:t>
          </a:r>
        </a:p>
        <a:p>
          <a:pPr algn="l"/>
          <a:r>
            <a:rPr lang="en-US" sz="2400" b="1" i="0" dirty="0"/>
            <a:t>‘b’ tutors</a:t>
          </a:r>
          <a:r>
            <a:rPr lang="en-US" sz="2400" b="0" i="0" dirty="0"/>
            <a:t> are </a:t>
          </a:r>
          <a:r>
            <a:rPr lang="en-US" sz="2400" b="0" i="0" u="sng" dirty="0"/>
            <a:t>International Academic Support (</a:t>
          </a:r>
          <a:r>
            <a:rPr lang="en-US" sz="2400" b="1" i="0" u="sng" dirty="0"/>
            <a:t>IAS</a:t>
          </a:r>
          <a:r>
            <a:rPr lang="en-US" sz="2400" b="0" i="0" u="sng" dirty="0"/>
            <a:t>) tutors </a:t>
          </a:r>
          <a:r>
            <a:rPr lang="en-US" sz="2400" b="0" i="0" dirty="0"/>
            <a:t>who have </a:t>
          </a:r>
          <a:r>
            <a:rPr lang="en-US" sz="2400" b="0" i="0" u="sng" dirty="0"/>
            <a:t>training in ESL</a:t>
          </a:r>
        </a:p>
        <a:p>
          <a:pPr algn="l"/>
          <a:r>
            <a:rPr lang="en-US" sz="2400" b="0" i="0" dirty="0"/>
            <a:t>Both types of tutors can assist any student with their academic writing, but ‘b’ (IAS) tutors can further support students with English language learning issues.</a:t>
          </a:r>
        </a:p>
        <a:p>
          <a:pPr algn="l"/>
          <a:endParaRPr lang="en-US" sz="2400" b="0" i="0" dirty="0"/>
        </a:p>
        <a:p>
          <a:pPr algn="l"/>
          <a:r>
            <a:rPr lang="en-US" sz="2400" b="1" i="0" dirty="0">
              <a:solidFill>
                <a:srgbClr val="FF0000"/>
              </a:solidFill>
            </a:rPr>
            <a:t>Step 2</a:t>
          </a:r>
          <a:r>
            <a:rPr lang="en-US" sz="2400" b="1" i="0" dirty="0"/>
            <a:t>:  Choose </a:t>
          </a:r>
          <a:r>
            <a:rPr lang="en-US" sz="2400" b="1" i="0" u="sng" dirty="0">
              <a:solidFill>
                <a:srgbClr val="FF0000"/>
              </a:solidFill>
            </a:rPr>
            <a:t>ONE</a:t>
          </a:r>
          <a:r>
            <a:rPr lang="en-US" sz="2400" b="1" i="0" dirty="0">
              <a:solidFill>
                <a:srgbClr val="FF0000"/>
              </a:solidFill>
            </a:rPr>
            <a:t> of 3 TUTORING MODES</a:t>
          </a:r>
          <a:r>
            <a:rPr lang="en-US" sz="2400" b="1" i="0" dirty="0"/>
            <a:t>:</a:t>
          </a:r>
          <a:endParaRPr lang="en-US" sz="2400" b="0" i="0" dirty="0"/>
        </a:p>
        <a:p>
          <a:pPr algn="l"/>
          <a:r>
            <a:rPr lang="en-US" sz="2400" b="1" i="0" dirty="0"/>
            <a:t>1. </a:t>
          </a:r>
          <a:r>
            <a:rPr lang="en-US" sz="2400" b="1" i="0" dirty="0">
              <a:solidFill>
                <a:srgbClr val="FFFF00"/>
              </a:solidFill>
            </a:rPr>
            <a:t>F2F</a:t>
          </a:r>
          <a:r>
            <a:rPr lang="en-US" sz="2400" b="0" i="0" dirty="0"/>
            <a:t> = Face-to-face (in person) tutoring in the Writing Centre, 4</a:t>
          </a:r>
          <a:r>
            <a:rPr lang="en-US" sz="2400" b="0" i="0" baseline="30000" dirty="0"/>
            <a:t>th</a:t>
          </a:r>
          <a:r>
            <a:rPr lang="en-US" sz="2400" b="0" i="0" dirty="0"/>
            <a:t> floor of the VIU Library</a:t>
          </a:r>
        </a:p>
        <a:p>
          <a:pPr algn="l"/>
          <a:r>
            <a:rPr lang="en-US" sz="2400" b="1" i="0" dirty="0"/>
            <a:t>2</a:t>
          </a:r>
          <a:r>
            <a:rPr lang="en-US" sz="2400" b="0" i="0" dirty="0"/>
            <a:t>. </a:t>
          </a:r>
          <a:r>
            <a:rPr lang="en-US" sz="2400" b="1" i="0" dirty="0"/>
            <a:t>Online</a:t>
          </a:r>
          <a:r>
            <a:rPr lang="en-US" sz="2400" b="0" i="0" dirty="0"/>
            <a:t>: you will be given TWO options: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400" b="1" i="0" dirty="0"/>
            <a:t>	</a:t>
          </a:r>
          <a:r>
            <a:rPr lang="en-US" sz="2400" b="1" i="0" dirty="0" err="1">
              <a:solidFill>
                <a:srgbClr val="FFFF00"/>
              </a:solidFill>
            </a:rPr>
            <a:t>Videochat</a:t>
          </a:r>
          <a:r>
            <a:rPr lang="en-US" sz="2400" b="0" i="0" dirty="0">
              <a:solidFill>
                <a:srgbClr val="FFFF00"/>
              </a:solidFill>
            </a:rPr>
            <a:t> </a:t>
          </a:r>
          <a:r>
            <a:rPr lang="en-US" sz="2400" b="0" i="0" dirty="0"/>
            <a:t>(meet live online, like Skyping, accessed by clicking on the appointment box).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400" b="1" i="0" dirty="0"/>
            <a:t>	</a:t>
          </a:r>
          <a:r>
            <a:rPr lang="en-US" sz="2400" b="1" i="0" dirty="0">
              <a:solidFill>
                <a:srgbClr val="FFFF00"/>
              </a:solidFill>
            </a:rPr>
            <a:t>etutoring</a:t>
          </a:r>
          <a:r>
            <a:rPr lang="en-US" sz="2400" b="0" i="0" dirty="0"/>
            <a:t> (attach a </a:t>
          </a:r>
          <a:r>
            <a:rPr lang="en-US" sz="2400" b="1" i="0" u="sng" dirty="0"/>
            <a:t>Word document</a:t>
          </a:r>
          <a:r>
            <a:rPr lang="en-US" sz="2400" b="0" i="0" dirty="0"/>
            <a:t> (</a:t>
          </a:r>
          <a:r>
            <a:rPr lang="en-US" sz="2400" b="0" i="1" dirty="0"/>
            <a:t>not</a:t>
          </a:r>
          <a:r>
            <a:rPr lang="en-US" sz="2400" b="0" i="0" dirty="0"/>
            <a:t> PDF) to receive email feedback; be specific about   what you would like feedback on. Provide prof’s assignment details if possible).</a:t>
          </a:r>
        </a:p>
        <a:p>
          <a:pPr algn="l">
            <a:buFont typeface="Arial" panose="020B0604020202020204" pitchFamily="34" charset="0"/>
            <a:buChar char="•"/>
          </a:pPr>
          <a:endParaRPr lang="en-US" sz="2000" b="0" i="0" dirty="0"/>
        </a:p>
      </dgm:t>
    </dgm:pt>
    <dgm:pt modelId="{2C2CDD64-9402-4F48-B7BD-A5A7A14A58B6}" type="parTrans" cxnId="{95E4AE5A-9CBE-424D-BA87-218EE4540D31}">
      <dgm:prSet/>
      <dgm:spPr/>
      <dgm:t>
        <a:bodyPr/>
        <a:lstStyle/>
        <a:p>
          <a:endParaRPr lang="en-US"/>
        </a:p>
      </dgm:t>
    </dgm:pt>
    <dgm:pt modelId="{FA862A8F-FA73-424B-AEFB-5D4814AAF94A}" type="sibTrans" cxnId="{95E4AE5A-9CBE-424D-BA87-218EE4540D31}">
      <dgm:prSet/>
      <dgm:spPr/>
      <dgm:t>
        <a:bodyPr/>
        <a:lstStyle/>
        <a:p>
          <a:endParaRPr lang="en-US"/>
        </a:p>
      </dgm:t>
    </dgm:pt>
    <dgm:pt modelId="{2BF494BF-D5B2-1247-905E-CA2ECE5EA2ED}" type="pres">
      <dgm:prSet presAssocID="{B5BFB6E7-EBED-4A59-82DE-93E0542668F4}" presName="linearFlow" presStyleCnt="0">
        <dgm:presLayoutVars>
          <dgm:resizeHandles val="exact"/>
        </dgm:presLayoutVars>
      </dgm:prSet>
      <dgm:spPr/>
    </dgm:pt>
    <dgm:pt modelId="{4875C255-F495-2149-9E9A-75CE954E12E7}" type="pres">
      <dgm:prSet presAssocID="{0ABFAA48-67D0-404A-9AFC-203003ED83F7}" presName="node" presStyleLbl="node1" presStyleIdx="0" presStyleCnt="1" custScaleX="102643" custLinFactNeighborX="-2798" custLinFactNeighborY="0">
        <dgm:presLayoutVars>
          <dgm:bulletEnabled val="1"/>
        </dgm:presLayoutVars>
      </dgm:prSet>
      <dgm:spPr/>
    </dgm:pt>
  </dgm:ptLst>
  <dgm:cxnLst>
    <dgm:cxn modelId="{95E4AE5A-9CBE-424D-BA87-218EE4540D31}" srcId="{B5BFB6E7-EBED-4A59-82DE-93E0542668F4}" destId="{0ABFAA48-67D0-404A-9AFC-203003ED83F7}" srcOrd="0" destOrd="0" parTransId="{2C2CDD64-9402-4F48-B7BD-A5A7A14A58B6}" sibTransId="{FA862A8F-FA73-424B-AEFB-5D4814AAF94A}"/>
    <dgm:cxn modelId="{82E84A91-A772-F74A-BC2A-ED26F7D397AD}" type="presOf" srcId="{0ABFAA48-67D0-404A-9AFC-203003ED83F7}" destId="{4875C255-F495-2149-9E9A-75CE954E12E7}" srcOrd="0" destOrd="0" presId="urn:microsoft.com/office/officeart/2005/8/layout/process2"/>
    <dgm:cxn modelId="{C07E96A0-5F63-6445-8F44-4A8FD6C5DF80}" type="presOf" srcId="{B5BFB6E7-EBED-4A59-82DE-93E0542668F4}" destId="{2BF494BF-D5B2-1247-905E-CA2ECE5EA2ED}" srcOrd="0" destOrd="0" presId="urn:microsoft.com/office/officeart/2005/8/layout/process2"/>
    <dgm:cxn modelId="{0501DAEF-B5D3-904D-B58F-B9E2279AB2DE}" type="presParOf" srcId="{2BF494BF-D5B2-1247-905E-CA2ECE5EA2ED}" destId="{4875C255-F495-2149-9E9A-75CE954E12E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5C255-F495-2149-9E9A-75CE954E12E7}">
      <dsp:nvSpPr>
        <dsp:cNvPr id="0" name=""/>
        <dsp:cNvSpPr/>
      </dsp:nvSpPr>
      <dsp:spPr>
        <a:xfrm>
          <a:off x="0" y="5479"/>
          <a:ext cx="2935241" cy="280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baseline="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The Writing Centre and IAS share an appointment system.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baseline="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baseline="0" dirty="0"/>
        </a:p>
      </dsp:txBody>
      <dsp:txXfrm>
        <a:off x="82048" y="87527"/>
        <a:ext cx="2771145" cy="2637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5C255-F495-2149-9E9A-75CE954E12E7}">
      <dsp:nvSpPr>
        <dsp:cNvPr id="0" name=""/>
        <dsp:cNvSpPr/>
      </dsp:nvSpPr>
      <dsp:spPr>
        <a:xfrm>
          <a:off x="0" y="6439"/>
          <a:ext cx="11739715" cy="6584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i="0" kern="1200" dirty="0">
            <a:solidFill>
              <a:srgbClr val="FF000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0000"/>
              </a:solidFill>
            </a:rPr>
            <a:t>Step 1</a:t>
          </a:r>
          <a:r>
            <a:rPr lang="en-US" sz="2400" b="1" i="0" kern="1200" dirty="0"/>
            <a:t>:  Choose </a:t>
          </a:r>
          <a:r>
            <a:rPr lang="en-US" sz="2400" b="1" i="0" kern="1200" dirty="0">
              <a:solidFill>
                <a:srgbClr val="FF0000"/>
              </a:solidFill>
            </a:rPr>
            <a:t>TUTOR TYPE</a:t>
          </a:r>
          <a:r>
            <a:rPr lang="en-US" sz="2400" b="1" i="0" kern="1200" dirty="0"/>
            <a:t>:</a:t>
          </a:r>
          <a:endParaRPr lang="en-US" sz="2400" b="0" i="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‘a’ tutors</a:t>
          </a:r>
          <a:r>
            <a:rPr lang="en-US" sz="2400" b="0" i="0" kern="1200" dirty="0"/>
            <a:t> are </a:t>
          </a:r>
          <a:r>
            <a:rPr lang="en-US" sz="2400" b="0" i="0" u="sng" kern="1200" dirty="0"/>
            <a:t>VIU professors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‘b’ tutors</a:t>
          </a:r>
          <a:r>
            <a:rPr lang="en-US" sz="2400" b="0" i="0" kern="1200" dirty="0"/>
            <a:t> are </a:t>
          </a:r>
          <a:r>
            <a:rPr lang="en-US" sz="2400" b="0" i="0" u="sng" kern="1200" dirty="0"/>
            <a:t>International Academic Support (</a:t>
          </a:r>
          <a:r>
            <a:rPr lang="en-US" sz="2400" b="1" i="0" u="sng" kern="1200" dirty="0"/>
            <a:t>IAS</a:t>
          </a:r>
          <a:r>
            <a:rPr lang="en-US" sz="2400" b="0" i="0" u="sng" kern="1200" dirty="0"/>
            <a:t>) tutors </a:t>
          </a:r>
          <a:r>
            <a:rPr lang="en-US" sz="2400" b="0" i="0" kern="1200" dirty="0"/>
            <a:t>who have </a:t>
          </a:r>
          <a:r>
            <a:rPr lang="en-US" sz="2400" b="0" i="0" u="sng" kern="1200" dirty="0"/>
            <a:t>training in ESL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Both types of tutors can assist any student with their academic writing, but ‘b’ (IAS) tutors can further support students with English language learning issues.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0000"/>
              </a:solidFill>
            </a:rPr>
            <a:t>Step 2</a:t>
          </a:r>
          <a:r>
            <a:rPr lang="en-US" sz="2400" b="1" i="0" kern="1200" dirty="0"/>
            <a:t>:  Choose </a:t>
          </a:r>
          <a:r>
            <a:rPr lang="en-US" sz="2400" b="1" i="0" u="sng" kern="1200" dirty="0">
              <a:solidFill>
                <a:srgbClr val="FF0000"/>
              </a:solidFill>
            </a:rPr>
            <a:t>ONE</a:t>
          </a:r>
          <a:r>
            <a:rPr lang="en-US" sz="2400" b="1" i="0" kern="1200" dirty="0">
              <a:solidFill>
                <a:srgbClr val="FF0000"/>
              </a:solidFill>
            </a:rPr>
            <a:t> of 3 TUTORING MODES</a:t>
          </a:r>
          <a:r>
            <a:rPr lang="en-US" sz="2400" b="1" i="0" kern="1200" dirty="0"/>
            <a:t>:</a:t>
          </a:r>
          <a:endParaRPr lang="en-US" sz="2400" b="0" i="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1. </a:t>
          </a:r>
          <a:r>
            <a:rPr lang="en-US" sz="2400" b="1" i="0" kern="1200" dirty="0">
              <a:solidFill>
                <a:srgbClr val="FFFF00"/>
              </a:solidFill>
            </a:rPr>
            <a:t>F2F</a:t>
          </a:r>
          <a:r>
            <a:rPr lang="en-US" sz="2400" b="0" i="0" kern="1200" dirty="0"/>
            <a:t> = Face-to-face (in person) tutoring in the Writing Centre, 4</a:t>
          </a:r>
          <a:r>
            <a:rPr lang="en-US" sz="2400" b="0" i="0" kern="1200" baseline="30000" dirty="0"/>
            <a:t>th</a:t>
          </a:r>
          <a:r>
            <a:rPr lang="en-US" sz="2400" b="0" i="0" kern="1200" dirty="0"/>
            <a:t> floor of the VIU Library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2</a:t>
          </a:r>
          <a:r>
            <a:rPr lang="en-US" sz="2400" b="0" i="0" kern="1200" dirty="0"/>
            <a:t>. </a:t>
          </a:r>
          <a:r>
            <a:rPr lang="en-US" sz="2400" b="1" i="0" kern="1200" dirty="0"/>
            <a:t>Online</a:t>
          </a:r>
          <a:r>
            <a:rPr lang="en-US" sz="2400" b="0" i="0" kern="1200" dirty="0"/>
            <a:t>: you will be given TWO options: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i="0" kern="1200" dirty="0"/>
            <a:t>	</a:t>
          </a:r>
          <a:r>
            <a:rPr lang="en-US" sz="2400" b="1" i="0" kern="1200" dirty="0" err="1">
              <a:solidFill>
                <a:srgbClr val="FFFF00"/>
              </a:solidFill>
            </a:rPr>
            <a:t>Videochat</a:t>
          </a:r>
          <a:r>
            <a:rPr lang="en-US" sz="2400" b="0" i="0" kern="1200" dirty="0">
              <a:solidFill>
                <a:srgbClr val="FFFF00"/>
              </a:solidFill>
            </a:rPr>
            <a:t> </a:t>
          </a:r>
          <a:r>
            <a:rPr lang="en-US" sz="2400" b="0" i="0" kern="1200" dirty="0"/>
            <a:t>(meet live online, like Skyping, accessed by clicking on the appointment box).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i="0" kern="1200" dirty="0"/>
            <a:t>	</a:t>
          </a:r>
          <a:r>
            <a:rPr lang="en-US" sz="2400" b="1" i="0" kern="1200" dirty="0">
              <a:solidFill>
                <a:srgbClr val="FFFF00"/>
              </a:solidFill>
            </a:rPr>
            <a:t>etutoring</a:t>
          </a:r>
          <a:r>
            <a:rPr lang="en-US" sz="2400" b="0" i="0" kern="1200" dirty="0"/>
            <a:t> (attach a </a:t>
          </a:r>
          <a:r>
            <a:rPr lang="en-US" sz="2400" b="1" i="0" u="sng" kern="1200" dirty="0"/>
            <a:t>Word document</a:t>
          </a:r>
          <a:r>
            <a:rPr lang="en-US" sz="2400" b="0" i="0" kern="1200" dirty="0"/>
            <a:t> (</a:t>
          </a:r>
          <a:r>
            <a:rPr lang="en-US" sz="2400" b="0" i="1" kern="1200" dirty="0"/>
            <a:t>not</a:t>
          </a:r>
          <a:r>
            <a:rPr lang="en-US" sz="2400" b="0" i="0" kern="1200" dirty="0"/>
            <a:t> PDF) to receive email feedback; be specific about   what you would like feedback on. Provide prof’s assignment details if possible).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000" b="0" i="0" kern="1200" dirty="0"/>
        </a:p>
      </dsp:txBody>
      <dsp:txXfrm>
        <a:off x="192855" y="199294"/>
        <a:ext cx="11354005" cy="6198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EF350-C42E-D04B-8DFF-373394A851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4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wmf"/><Relationship Id="rId5" Type="http://schemas.openxmlformats.org/officeDocument/2006/relationships/diagramLayout" Target="../diagrams/layout1.xml"/><Relationship Id="rId10" Type="http://schemas.openxmlformats.org/officeDocument/2006/relationships/oleObject" Target="../embeddings/oleObject6.bin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7128-emoticon-whatsapp-android-emoji-png-image-high-qualit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ta.mizuno@viu.c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uvideos.viu.ca/media/How+to+Write+a+Summary/0_mrcjfi3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s.skadi.net/threads/212686-quot-Why-White-People-Owning-Dogs-is-Racist-quo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englishdaily626.com/summary.php?0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_exercises/esl_exercises/paraphrase_and_summary_exercises/basic_level_paraphrase_and_summary_writing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767&amp;picture=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cademicintegrity.uoguelph.ca/plagiarism/paraphrasing-and-summarizing-practice-exerci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uvideos.viu.ca/media/How+to+Write+a+Summary/0_mrcjfi3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hyperlink" Target="https://viuvideos.viu.ca/media/Reflective+writing/0_yzoolon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intranet.birmingham.ac.uk/as/libraryservices/library/asc/documents/public/Short-Guide-Reflective-Writing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faanography/470012051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trentu.ca/academicskills/how-guides/how-write-university/how-approach-any-assignment/how-write-reflection-paper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xhere.com/en/photo/66880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5509" y="2089965"/>
            <a:ext cx="6980982" cy="2172827"/>
          </a:xfrm>
        </p:spPr>
        <p:txBody>
          <a:bodyPr>
            <a:normAutofit fontScale="90000"/>
          </a:bodyPr>
          <a:lstStyle/>
          <a:p>
            <a:r>
              <a:rPr lang="en-US" sz="6800" dirty="0"/>
              <a:t>How to write a summary &amp; </a:t>
            </a:r>
            <a:br>
              <a:rPr lang="en-US" sz="6800" dirty="0"/>
            </a:br>
            <a:r>
              <a:rPr lang="en-US" sz="6800" dirty="0"/>
              <a:t>A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488024"/>
            <a:ext cx="8652788" cy="105037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An</a:t>
            </a:r>
            <a:r>
              <a:rPr lang="en-US" sz="1800" b="1" dirty="0"/>
              <a:t> International Academic Support (IAS) </a:t>
            </a:r>
            <a:r>
              <a:rPr lang="en-US" sz="1800" dirty="0"/>
              <a:t>workshop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Spring 2022                    Rita Mizuno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6FFC743-2AC4-4075-AAAF-1BEC53C94C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88490" y="0"/>
          <a:ext cx="12359148" cy="71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 Image" r:id="rId3" imgW="14630400" imgH="8229600" progId="Paint.Picture">
                  <p:embed/>
                </p:oleObj>
              </mc:Choice>
              <mc:Fallback>
                <p:oleObj name="Bitmap Image" r:id="rId3" imgW="14630400" imgH="82296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6FFC743-2AC4-4075-AAAF-1BEC53C94C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8490" y="0"/>
                        <a:ext cx="12359148" cy="719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55C0C1-FAC8-4060-BA34-15637BD989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44914" y="2310582"/>
          <a:ext cx="2935242" cy="280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id="{9A787B84-6996-C142-99D6-FBEA31DA3C63}"/>
              </a:ext>
            </a:extLst>
          </p:cNvPr>
          <p:cNvSpPr/>
          <p:nvPr/>
        </p:nvSpPr>
        <p:spPr>
          <a:xfrm>
            <a:off x="5119131" y="3333701"/>
            <a:ext cx="8293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44EFE0-20B6-DC47-9490-0F61B0B50A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0947"/>
            <a:ext cx="4941887" cy="592380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69630B2-9DC6-4A48-B5D5-B4361C8989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142" y="245807"/>
          <a:ext cx="11808542" cy="633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 Image" r:id="rId10" imgW="9090720" imgH="4884480" progId="Paint.Picture">
                  <p:embed/>
                </p:oleObj>
              </mc:Choice>
              <mc:Fallback>
                <p:oleObj name="Bitmap Image" r:id="rId10" imgW="9090720" imgH="488448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69630B2-9DC6-4A48-B5D5-B4361C898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6142" y="245807"/>
                        <a:ext cx="11808542" cy="6336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17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55C0C1-FAC8-4060-BA34-15637BD989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6310" y="167148"/>
          <a:ext cx="11739716" cy="659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3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7B40-4E32-4C0A-95F0-E01CA4EE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92" y="632178"/>
            <a:ext cx="3363170" cy="2183042"/>
          </a:xfrm>
        </p:spPr>
        <p:txBody>
          <a:bodyPr anchor="b">
            <a:normAutofit/>
          </a:bodyPr>
          <a:lstStyle/>
          <a:p>
            <a:pPr algn="ctr"/>
            <a:r>
              <a:rPr lang="en-CA" sz="4800" dirty="0">
                <a:solidFill>
                  <a:srgbClr val="FF00FF"/>
                </a:solidFill>
                <a:latin typeface="Verdana Pro Black" panose="020B0A04030504040204" pitchFamily="34" charset="0"/>
              </a:rPr>
              <a:t>Thanks, eh?</a:t>
            </a:r>
            <a:br>
              <a:rPr lang="en-CA" sz="4000" dirty="0"/>
            </a:br>
            <a:endParaRPr lang="en-CA" sz="4000" dirty="0">
              <a:latin typeface="Verdana Pro Black" panose="020B0A0403050404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015F818-588C-4C85-B638-0002DBC65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69967" y="1723699"/>
            <a:ext cx="2271251" cy="22712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B034-F943-4EEB-A819-30D68CBC1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90" y="4211367"/>
            <a:ext cx="5690043" cy="227732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CA" sz="5100" i="1" dirty="0">
              <a:latin typeface="Verdana Pro" panose="020B0604030504040204" pitchFamily="34" charset="0"/>
            </a:endParaRPr>
          </a:p>
          <a:p>
            <a:pPr marL="0" indent="0">
              <a:buNone/>
            </a:pPr>
            <a:endParaRPr lang="en-CA" sz="5100" dirty="0">
              <a:latin typeface="Verdana Pro" panose="020B0604030504040204" pitchFamily="34" charset="0"/>
            </a:endParaRPr>
          </a:p>
          <a:p>
            <a:pPr marL="0" indent="0">
              <a:buNone/>
            </a:pPr>
            <a:endParaRPr lang="en-CA" sz="5100" i="1" dirty="0">
              <a:latin typeface="Verdana Pro" panose="020B0604030504040204" pitchFamily="34" charset="0"/>
            </a:endParaRPr>
          </a:p>
          <a:p>
            <a:pPr marL="0" indent="0">
              <a:buNone/>
            </a:pPr>
            <a:endParaRPr lang="en-CA" sz="5100" dirty="0">
              <a:latin typeface="Verdana Pro" panose="020B0604030504040204" pitchFamily="34" charset="0"/>
            </a:endParaRPr>
          </a:p>
          <a:p>
            <a:pPr marL="0" indent="0">
              <a:buNone/>
            </a:pPr>
            <a:r>
              <a:rPr lang="en-CA" sz="8000" dirty="0">
                <a:solidFill>
                  <a:schemeClr val="tx1"/>
                </a:solidFill>
                <a:latin typeface="Verdana Pro" panose="020B0604030504040204" pitchFamily="34" charset="0"/>
              </a:rPr>
              <a:t>+</a:t>
            </a:r>
            <a:r>
              <a:rPr lang="en-CA" sz="8000" dirty="0">
                <a:latin typeface="Verdana Pro" panose="020B0604030504040204" pitchFamily="34" charset="0"/>
              </a:rPr>
              <a:t> </a:t>
            </a:r>
            <a:r>
              <a:rPr lang="en-CA" sz="8000" dirty="0">
                <a:solidFill>
                  <a:schemeClr val="tx1"/>
                </a:solidFill>
                <a:latin typeface="Verdana Pro" panose="020B0604030504040204" pitchFamily="34" charset="0"/>
              </a:rPr>
              <a:t>Workshop feedback</a:t>
            </a:r>
          </a:p>
          <a:p>
            <a:pPr marL="0" indent="0">
              <a:buNone/>
            </a:pPr>
            <a:r>
              <a:rPr lang="en-CA" sz="8000" dirty="0">
                <a:solidFill>
                  <a:schemeClr val="tx1"/>
                </a:solidFill>
                <a:latin typeface="Verdana Pro" panose="020B0604030504040204" pitchFamily="34" charset="0"/>
              </a:rPr>
              <a:t>+ Questions? </a:t>
            </a:r>
          </a:p>
          <a:p>
            <a:pPr marL="0" indent="0">
              <a:buNone/>
            </a:pPr>
            <a:r>
              <a:rPr lang="en-CA" sz="8000" dirty="0">
                <a:solidFill>
                  <a:schemeClr val="tx1"/>
                </a:solidFill>
                <a:latin typeface="Verdana Pro" panose="020B0604030504040204" pitchFamily="34" charset="0"/>
              </a:rPr>
              <a:t>+ More Questions: </a:t>
            </a:r>
            <a:r>
              <a:rPr lang="en-CA" sz="8000" b="1" dirty="0">
                <a:solidFill>
                  <a:srgbClr val="7030A0"/>
                </a:solidFill>
                <a:latin typeface="Verdana Pro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rita.mizuno@viu.ca</a:t>
            </a:r>
            <a:r>
              <a:rPr lang="en-CA" sz="8000" b="1" dirty="0">
                <a:solidFill>
                  <a:srgbClr val="7030A0"/>
                </a:solidFill>
                <a:latin typeface="Verdana Pro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CA" sz="5100" dirty="0">
              <a:latin typeface="Verdana Pro" panose="020B0604030504040204" pitchFamily="34" charset="0"/>
            </a:endParaRPr>
          </a:p>
          <a:p>
            <a:pPr marL="0" indent="0">
              <a:buNone/>
            </a:pPr>
            <a:endParaRPr lang="en-CA" sz="5100" dirty="0">
              <a:latin typeface="Verdana Pro" panose="020B0604030504040204" pitchFamily="34" charset="0"/>
            </a:endParaRPr>
          </a:p>
          <a:p>
            <a:pPr marL="0" indent="0">
              <a:buNone/>
            </a:pPr>
            <a:endParaRPr lang="en-CA" sz="5100" dirty="0">
              <a:latin typeface="Verdana Pro" panose="020B0604030504040204" pitchFamily="34" charset="0"/>
            </a:endParaRPr>
          </a:p>
          <a:p>
            <a:endParaRPr lang="en-CA" sz="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F9B8F-42E9-48E5-8689-0F174DC7E017}"/>
              </a:ext>
            </a:extLst>
          </p:cNvPr>
          <p:cNvSpPr txBox="1"/>
          <p:nvPr/>
        </p:nvSpPr>
        <p:spPr>
          <a:xfrm>
            <a:off x="4778023" y="632178"/>
            <a:ext cx="866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800" dirty="0">
                <a:latin typeface="Verdana Pro Black" panose="020B0A04030504040204" pitchFamily="34" charset="0"/>
              </a:rPr>
              <a:t> </a:t>
            </a:r>
            <a:br>
              <a:rPr lang="en-CA" sz="2800" dirty="0">
                <a:latin typeface="Verdana Pro Black" panose="020B0A04030504040204" pitchFamily="34" charset="0"/>
              </a:rPr>
            </a:br>
            <a:endParaRPr lang="en-CA" sz="2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CF9A9-9BDF-420D-8E86-FAF20DA35C60}"/>
              </a:ext>
            </a:extLst>
          </p:cNvPr>
          <p:cNvSpPr txBox="1"/>
          <p:nvPr/>
        </p:nvSpPr>
        <p:spPr>
          <a:xfrm>
            <a:off x="6719819" y="1028343"/>
            <a:ext cx="4434090" cy="4801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CA" sz="3600" b="1" dirty="0">
                <a:latin typeface="Verdana Pro" panose="020B0604030504040204" pitchFamily="34" charset="0"/>
              </a:rPr>
              <a:t>Your IAS team</a:t>
            </a:r>
            <a:r>
              <a:rPr lang="en-CA" sz="3600" i="1" dirty="0">
                <a:latin typeface="Verdana Pro" panose="020B0604030504040204" pitchFamily="34" charset="0"/>
              </a:rPr>
              <a:t> </a:t>
            </a:r>
            <a:r>
              <a:rPr lang="en-CA" sz="3600" dirty="0">
                <a:latin typeface="Verdana Pro" panose="020B0604030504040204" pitchFamily="34" charset="0"/>
              </a:rPr>
              <a:t>(Rita &amp; Kate)</a:t>
            </a:r>
          </a:p>
          <a:p>
            <a:pPr algn="ctr"/>
            <a:r>
              <a:rPr lang="en-CA" sz="3600" dirty="0">
                <a:latin typeface="Verdana Pro" panose="020B0604030504040204" pitchFamily="34" charset="0"/>
              </a:rPr>
              <a:t>+</a:t>
            </a:r>
          </a:p>
          <a:p>
            <a:pPr algn="ctr"/>
            <a:r>
              <a:rPr lang="en-CA" sz="3600" dirty="0">
                <a:latin typeface="Verdana Pro" panose="020B0604030504040204" pitchFamily="34" charset="0"/>
              </a:rPr>
              <a:t>the other </a:t>
            </a:r>
            <a:r>
              <a:rPr lang="en-CA" sz="3600" b="1" dirty="0">
                <a:latin typeface="Verdana Pro" panose="020B0604030504040204" pitchFamily="34" charset="0"/>
              </a:rPr>
              <a:t>Writing Centre tutors</a:t>
            </a:r>
            <a:r>
              <a:rPr lang="en-CA" sz="3600" dirty="0">
                <a:latin typeface="Verdana Pro" panose="020B0604030504040204" pitchFamily="34" charset="0"/>
              </a:rPr>
              <a:t> </a:t>
            </a:r>
          </a:p>
          <a:p>
            <a:pPr algn="ctr"/>
            <a:endParaRPr lang="en-CA" sz="3600" i="1" dirty="0">
              <a:latin typeface="Verdana Pro" panose="020B0604030504040204" pitchFamily="34" charset="0"/>
            </a:endParaRPr>
          </a:p>
          <a:p>
            <a:pPr marL="0" indent="0" algn="ctr">
              <a:buNone/>
            </a:pPr>
            <a:r>
              <a:rPr lang="en-CA" sz="3600" dirty="0">
                <a:latin typeface="Verdana Pro" panose="020B0604030504040204" pitchFamily="34" charset="0"/>
              </a:rPr>
              <a:t>look forward to working with you! </a:t>
            </a:r>
          </a:p>
          <a:p>
            <a:pPr marL="0" indent="0">
              <a:buNone/>
            </a:pPr>
            <a:endParaRPr lang="en-CA" i="1" dirty="0"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8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C28E10-A833-485B-AAED-6CAB2DFE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118" y="481782"/>
            <a:ext cx="5920947" cy="58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4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9F25-47AF-4345-BF6F-897B5BE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write a </a:t>
            </a:r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A5758-9648-4E17-900B-02650EA2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2432180" cy="3849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https://viuvideos.viu.ca/media/How+to+Write+a+Summary/0_mrcjfi37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B9453E-0521-4846-9E22-AF95599DB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163705"/>
              </p:ext>
            </p:extLst>
          </p:nvPr>
        </p:nvGraphicFramePr>
        <p:xfrm>
          <a:off x="3740247" y="2014194"/>
          <a:ext cx="6971296" cy="3877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4" imgW="3330000" imgH="1851840" progId="Paint.Picture">
                  <p:embed/>
                </p:oleObj>
              </mc:Choice>
              <mc:Fallback>
                <p:oleObj name="Bitmap Image" r:id="rId4" imgW="3330000" imgH="1851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0247" y="2014194"/>
                        <a:ext cx="6971296" cy="3877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42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9" name="Content Placeholder 8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460E7FD0-58AD-421C-9263-5DFE8CEFEF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14" r="19113" b="-1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2396B-AAE6-4781-9A4A-269255AA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26161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Let’s practice summary writing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256A3-DEF3-4FE1-B50F-5E39381F4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801" y="4952999"/>
            <a:ext cx="2312479" cy="12435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 #1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hlinkClick r:id="rId4"/>
              </a:rPr>
              <a:t>https://www.englishdaily626.com/summary.php?023</a:t>
            </a:r>
            <a:endParaRPr lang="en-US" sz="1400" u="sng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>
              <a:lnSpc>
                <a:spcPct val="100000"/>
              </a:lnSpc>
            </a:pPr>
            <a:endParaRPr lang="en-US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lang="en-US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lang="en-US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E5A87-DE19-4A7C-BE8E-27D4B1633841}"/>
              </a:ext>
            </a:extLst>
          </p:cNvPr>
          <p:cNvSpPr txBox="1"/>
          <p:nvPr/>
        </p:nvSpPr>
        <p:spPr>
          <a:xfrm>
            <a:off x="5696060" y="6111940"/>
            <a:ext cx="27687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orums.skadi.net/threads/212686-quot-Why-White-People-Owning-Dogs-is-Racist-quo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8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0F2E-F218-4EA4-98AF-BFB5D315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3754" y="605272"/>
            <a:ext cx="1474237" cy="51517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Summary practice #2 – </a:t>
            </a:r>
            <a:r>
              <a:rPr lang="en-US" sz="2000" b="1" dirty="0"/>
              <a:t>summarize each paragraph in ONE sentence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hlinkClick r:id="rId3"/>
              </a:rPr>
              <a:t>Basic-level Paraphrase and Summary Writing // Purdue Writing Lab</a:t>
            </a:r>
            <a:r>
              <a:rPr lang="en-US" sz="2000" dirty="0"/>
              <a:t>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790D8EC-D267-4F75-B178-CBAC48A65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97193"/>
              </p:ext>
            </p:extLst>
          </p:nvPr>
        </p:nvGraphicFramePr>
        <p:xfrm>
          <a:off x="641868" y="429208"/>
          <a:ext cx="8922010" cy="60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Bitmap Image" r:id="rId4" imgW="8724960" imgH="6225480" progId="Paint.Picture">
                  <p:embed/>
                </p:oleObj>
              </mc:Choice>
              <mc:Fallback>
                <p:oleObj name="Bitmap Image" r:id="rId4" imgW="8724960" imgH="6225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868" y="429208"/>
                        <a:ext cx="8922010" cy="602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973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4277D1FF-6245-408C-92F6-56C22B47D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5859" y="1759426"/>
            <a:ext cx="5600897" cy="374241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D281E-4DC7-4F13-8A43-34FF7A03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182454"/>
            <a:ext cx="3238829" cy="3480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>
              <a:lnSpc>
                <a:spcPct val="83000"/>
              </a:lnSpc>
              <a:spcAft>
                <a:spcPts val="0"/>
              </a:spcAft>
            </a:pPr>
            <a:r>
              <a:rPr lang="en-US" sz="1900" cap="all" spc="-100"/>
              <a:t>For additional practice, try the exercises in this link:</a:t>
            </a:r>
            <a:br>
              <a:rPr lang="en-US" sz="1900" cap="all" spc="-100"/>
            </a:br>
            <a:br>
              <a:rPr lang="en-US" sz="1900" cap="all" spc="-100"/>
            </a:br>
            <a:br>
              <a:rPr lang="en-US" sz="1900" cap="all" spc="-100"/>
            </a:br>
            <a:br>
              <a:rPr lang="en-US" sz="1900" cap="all" spc="-100"/>
            </a:br>
            <a:r>
              <a:rPr lang="en-US" sz="1900" cap="all" spc="-100">
                <a:hlinkClick r:id="rId4"/>
              </a:rPr>
              <a:t>https://academicintegrity.uoguelph.ca/plagiarism/paraphrasing-and-summarizing-practice-exercise</a:t>
            </a:r>
            <a:r>
              <a:rPr lang="en-US" sz="1900" cap="all" spc="-100"/>
              <a:t> </a:t>
            </a:r>
            <a:br>
              <a:rPr lang="en-US" sz="1900" cap="all" spc="-100"/>
            </a:br>
            <a:br>
              <a:rPr lang="en-US" sz="1900" cap="all" spc="-100"/>
            </a:br>
            <a:endParaRPr lang="en-US" sz="1900" cap="all" spc="-100"/>
          </a:p>
        </p:txBody>
      </p:sp>
    </p:spTree>
    <p:extLst>
      <p:ext uri="{BB962C8B-B14F-4D97-AF65-F5344CB8AC3E}">
        <p14:creationId xmlns:p14="http://schemas.microsoft.com/office/powerpoint/2010/main" val="237282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9F25-47AF-4345-BF6F-897B5BE6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70" y="642594"/>
            <a:ext cx="2611406" cy="40880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write a </a:t>
            </a:r>
            <a:r>
              <a:rPr lang="en-US" b="1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A5758-9648-4E17-900B-02650EA2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2432180" cy="3849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https://viuvideos.viu.ca/media/Reflective+writing/0_yzoolonb</a:t>
            </a:r>
            <a:r>
              <a:rPr lang="en-US" dirty="0"/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87B8BF-6141-449C-9B9A-6435275C0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13097"/>
              </p:ext>
            </p:extLst>
          </p:nvPr>
        </p:nvGraphicFramePr>
        <p:xfrm>
          <a:off x="4013330" y="1177131"/>
          <a:ext cx="7505700" cy="450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Bitmap Image" r:id="rId5" imgW="7505640" imgH="4503600" progId="Paint.Picture">
                  <p:embed/>
                </p:oleObj>
              </mc:Choice>
              <mc:Fallback>
                <p:oleObj name="Bitmap Image" r:id="rId5" imgW="7505640" imgH="4503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3330" y="1177131"/>
                        <a:ext cx="7505700" cy="450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71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4AD3-C643-438C-AEE6-331A8FFB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507" y="2333556"/>
            <a:ext cx="3161963" cy="164592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Reviewing the elements of reflective writing – part 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4FACB-CF43-485B-83A3-2FFFBB68A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30816" y="4911697"/>
            <a:ext cx="2989347" cy="133891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Short-Guide-Reflective-Writing.pdf (birmingham.ac.uk)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6372E23F-2814-48A2-953A-A415B6D27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5530" y="111967"/>
            <a:ext cx="6755025" cy="6532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F3B3A2-1064-4308-8228-378EEFA375E9}"/>
              </a:ext>
            </a:extLst>
          </p:cNvPr>
          <p:cNvSpPr txBox="1"/>
          <p:nvPr/>
        </p:nvSpPr>
        <p:spPr>
          <a:xfrm>
            <a:off x="3563574" y="6599176"/>
            <a:ext cx="4980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faanography/4700120516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530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B4AD3-C643-438C-AEE6-331A8FFB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100" cap="all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Reviewing the elements of reflective writing – part II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4FACB-CF43-485B-83A3-2FFFBB68A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33786" y="4682062"/>
            <a:ext cx="5355264" cy="95097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8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How to Write a Reflection Paper - Academic Skills - Trent University</a:t>
            </a:r>
            <a:endParaRPr lang="en-US" spc="8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FF00E534-E986-41D7-BB1E-9DA1BB569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142" r="10145" b="3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7541-4F75-481B-8A39-74FD79A2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19" y="2990482"/>
            <a:ext cx="9966960" cy="2926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642A1-2B7F-4991-B9F1-05137EA30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928" y="502920"/>
            <a:ext cx="8769096" cy="136380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2513A9F-C43A-467F-9AF0-90D0DF8628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17987" y="-186813"/>
          <a:ext cx="12309987" cy="7014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Bitmap Image" r:id="rId3" imgW="14630400" imgH="8229600" progId="Paint.Picture">
                  <p:embed/>
                </p:oleObj>
              </mc:Choice>
              <mc:Fallback>
                <p:oleObj name="Bitmap Image" r:id="rId3" imgW="14630400" imgH="822960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2513A9F-C43A-467F-9AF0-90D0DF8628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7987" y="-186813"/>
                        <a:ext cx="12309987" cy="7014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84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{CA7F99DE-87B0-4BD7-8617-7B202CCFBBF1}tf11531919_win32</Template>
  <TotalTime>68</TotalTime>
  <Words>418</Words>
  <Application>Microsoft Office PowerPoint</Application>
  <PresentationFormat>Widescreen</PresentationFormat>
  <Paragraphs>71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Avenir Next LT Pro</vt:lpstr>
      <vt:lpstr>Avenir Next LT Pro Light</vt:lpstr>
      <vt:lpstr>Calibri</vt:lpstr>
      <vt:lpstr>Garamond</vt:lpstr>
      <vt:lpstr>Verdana Pro</vt:lpstr>
      <vt:lpstr>Verdana Pro Black</vt:lpstr>
      <vt:lpstr>SavonVTI</vt:lpstr>
      <vt:lpstr>Bitmap Image</vt:lpstr>
      <vt:lpstr>How to write a summary &amp;  A reflection</vt:lpstr>
      <vt:lpstr>How to write a summary</vt:lpstr>
      <vt:lpstr>Let’s practice summary writing </vt:lpstr>
      <vt:lpstr>Summary practice #2 – summarize each paragraph in ONE sentence    Basic-level Paraphrase and Summary Writing // Purdue Writing Lab </vt:lpstr>
      <vt:lpstr>For additional practice, try the exercises in this link:    https://academicintegrity.uoguelph.ca/plagiarism/paraphrasing-and-summarizing-practice-exercise   </vt:lpstr>
      <vt:lpstr>How to write a reflection</vt:lpstr>
      <vt:lpstr>Reviewing the elements of reflective writing – part I</vt:lpstr>
      <vt:lpstr>Reviewing the elements of reflective writing – part II</vt:lpstr>
      <vt:lpstr>PowerPoint Presentation</vt:lpstr>
      <vt:lpstr>PowerPoint Presentation</vt:lpstr>
      <vt:lpstr>PowerPoint Presentation</vt:lpstr>
      <vt:lpstr>PowerPoint Presentation</vt:lpstr>
      <vt:lpstr>Thanks, eh?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summary &amp; reflection</dc:title>
  <dc:creator>Rita Mizuno</dc:creator>
  <cp:lastModifiedBy>Rita Mizuno</cp:lastModifiedBy>
  <cp:revision>21</cp:revision>
  <dcterms:created xsi:type="dcterms:W3CDTF">2022-01-12T02:44:52Z</dcterms:created>
  <dcterms:modified xsi:type="dcterms:W3CDTF">2022-01-25T00:32:44Z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