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3"/>
  </p:notesMasterIdLst>
  <p:sldIdLst>
    <p:sldId id="256" r:id="rId2"/>
    <p:sldId id="257" r:id="rId3"/>
    <p:sldId id="272" r:id="rId4"/>
    <p:sldId id="259" r:id="rId5"/>
    <p:sldId id="276" r:id="rId6"/>
    <p:sldId id="303" r:id="rId7"/>
    <p:sldId id="274" r:id="rId8"/>
    <p:sldId id="275" r:id="rId9"/>
    <p:sldId id="261" r:id="rId10"/>
    <p:sldId id="258" r:id="rId11"/>
    <p:sldId id="270" r:id="rId12"/>
    <p:sldId id="271" r:id="rId13"/>
    <p:sldId id="262" r:id="rId14"/>
    <p:sldId id="266" r:id="rId15"/>
    <p:sldId id="260" r:id="rId16"/>
    <p:sldId id="268" r:id="rId17"/>
    <p:sldId id="278" r:id="rId18"/>
    <p:sldId id="279" r:id="rId19"/>
    <p:sldId id="281" r:id="rId20"/>
    <p:sldId id="282"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0" autoAdjust="0"/>
    <p:restoredTop sz="95033" autoAdjust="0"/>
  </p:normalViewPr>
  <p:slideViewPr>
    <p:cSldViewPr snapToGrid="0">
      <p:cViewPr varScale="1">
        <p:scale>
          <a:sx n="78" d="100"/>
          <a:sy n="78" d="100"/>
        </p:scale>
        <p:origin x="10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FB6E7-EBED-4A59-82DE-93E0542668F4}" type="doc">
      <dgm:prSet loTypeId="urn:microsoft.com/office/officeart/2005/8/layout/process2" loCatId="process" qsTypeId="urn:microsoft.com/office/officeart/2005/8/quickstyle/simple4" qsCatId="simple" csTypeId="urn:microsoft.com/office/officeart/2005/8/colors/accent0_3" csCatId="mainScheme" phldr="1"/>
      <dgm:spPr/>
      <dgm:t>
        <a:bodyPr/>
        <a:lstStyle/>
        <a:p>
          <a:endParaRPr lang="en-US"/>
        </a:p>
      </dgm:t>
    </dgm:pt>
    <dgm:pt modelId="{0ABFAA48-67D0-404A-9AFC-203003ED83F7}">
      <dgm:prSet custT="1"/>
      <dgm:spPr/>
      <dgm:t>
        <a:bodyPr/>
        <a:lstStyle/>
        <a:p>
          <a:pPr algn="ctr"/>
          <a:endParaRPr lang="en-US" sz="3200" baseline="0" dirty="0"/>
        </a:p>
        <a:p>
          <a:pPr algn="ctr"/>
          <a:r>
            <a:rPr lang="en-US" sz="3200" baseline="0" dirty="0"/>
            <a:t>The Writing Centre and IAS share an appointment system.</a:t>
          </a:r>
        </a:p>
        <a:p>
          <a:pPr algn="l"/>
          <a:endParaRPr lang="en-US" sz="1800" baseline="0" dirty="0"/>
        </a:p>
        <a:p>
          <a:pPr algn="l"/>
          <a:endParaRPr lang="en-US" sz="1800" baseline="0" dirty="0"/>
        </a:p>
      </dgm:t>
    </dgm:pt>
    <dgm:pt modelId="{FA862A8F-FA73-424B-AEFB-5D4814AAF94A}" type="sibTrans" cxnId="{95E4AE5A-9CBE-424D-BA87-218EE4540D31}">
      <dgm:prSet/>
      <dgm:spPr/>
      <dgm:t>
        <a:bodyPr/>
        <a:lstStyle/>
        <a:p>
          <a:endParaRPr lang="en-US"/>
        </a:p>
      </dgm:t>
    </dgm:pt>
    <dgm:pt modelId="{2C2CDD64-9402-4F48-B7BD-A5A7A14A58B6}" type="parTrans" cxnId="{95E4AE5A-9CBE-424D-BA87-218EE4540D31}">
      <dgm:prSet/>
      <dgm:spPr/>
      <dgm:t>
        <a:bodyPr/>
        <a:lstStyle/>
        <a:p>
          <a:endParaRPr lang="en-US"/>
        </a:p>
      </dgm:t>
    </dgm:pt>
    <dgm:pt modelId="{2BF494BF-D5B2-1247-905E-CA2ECE5EA2ED}" type="pres">
      <dgm:prSet presAssocID="{B5BFB6E7-EBED-4A59-82DE-93E0542668F4}" presName="linearFlow" presStyleCnt="0">
        <dgm:presLayoutVars>
          <dgm:resizeHandles val="exact"/>
        </dgm:presLayoutVars>
      </dgm:prSet>
      <dgm:spPr/>
    </dgm:pt>
    <dgm:pt modelId="{4875C255-F495-2149-9E9A-75CE954E12E7}" type="pres">
      <dgm:prSet presAssocID="{0ABFAA48-67D0-404A-9AFC-203003ED83F7}" presName="node" presStyleLbl="node1" presStyleIdx="0" presStyleCnt="1" custLinFactNeighborX="644" custLinFactNeighborY="10321">
        <dgm:presLayoutVars>
          <dgm:bulletEnabled val="1"/>
        </dgm:presLayoutVars>
      </dgm:prSet>
      <dgm:spPr/>
    </dgm:pt>
  </dgm:ptLst>
  <dgm:cxnLst>
    <dgm:cxn modelId="{95E4AE5A-9CBE-424D-BA87-218EE4540D31}" srcId="{B5BFB6E7-EBED-4A59-82DE-93E0542668F4}" destId="{0ABFAA48-67D0-404A-9AFC-203003ED83F7}" srcOrd="0" destOrd="0" parTransId="{2C2CDD64-9402-4F48-B7BD-A5A7A14A58B6}" sibTransId="{FA862A8F-FA73-424B-AEFB-5D4814AAF94A}"/>
    <dgm:cxn modelId="{82E84A91-A772-F74A-BC2A-ED26F7D397AD}" type="presOf" srcId="{0ABFAA48-67D0-404A-9AFC-203003ED83F7}" destId="{4875C255-F495-2149-9E9A-75CE954E12E7}" srcOrd="0" destOrd="0" presId="urn:microsoft.com/office/officeart/2005/8/layout/process2"/>
    <dgm:cxn modelId="{C07E96A0-5F63-6445-8F44-4A8FD6C5DF80}" type="presOf" srcId="{B5BFB6E7-EBED-4A59-82DE-93E0542668F4}" destId="{2BF494BF-D5B2-1247-905E-CA2ECE5EA2ED}" srcOrd="0" destOrd="0" presId="urn:microsoft.com/office/officeart/2005/8/layout/process2"/>
    <dgm:cxn modelId="{0501DAEF-B5D3-904D-B58F-B9E2279AB2DE}" type="presParOf" srcId="{2BF494BF-D5B2-1247-905E-CA2ECE5EA2ED}" destId="{4875C255-F495-2149-9E9A-75CE954E12E7}"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FB6E7-EBED-4A59-82DE-93E0542668F4}" type="doc">
      <dgm:prSet loTypeId="urn:microsoft.com/office/officeart/2005/8/layout/process2" loCatId="process" qsTypeId="urn:microsoft.com/office/officeart/2005/8/quickstyle/simple4" qsCatId="simple" csTypeId="urn:microsoft.com/office/officeart/2005/8/colors/accent0_3" csCatId="mainScheme" phldr="1"/>
      <dgm:spPr/>
      <dgm:t>
        <a:bodyPr/>
        <a:lstStyle/>
        <a:p>
          <a:endParaRPr lang="en-US"/>
        </a:p>
      </dgm:t>
    </dgm:pt>
    <dgm:pt modelId="{0ABFAA48-67D0-404A-9AFC-203003ED83F7}">
      <dgm:prSet custT="1"/>
      <dgm:spPr/>
      <dgm:t>
        <a:bodyPr/>
        <a:lstStyle/>
        <a:p>
          <a:pPr algn="l"/>
          <a:endParaRPr lang="en-US" sz="2400" b="1" i="0" dirty="0">
            <a:solidFill>
              <a:srgbClr val="FF0000"/>
            </a:solidFill>
          </a:endParaRPr>
        </a:p>
        <a:p>
          <a:pPr algn="l"/>
          <a:r>
            <a:rPr lang="en-US" sz="2400" b="1" i="0" dirty="0">
              <a:solidFill>
                <a:srgbClr val="FF0000"/>
              </a:solidFill>
            </a:rPr>
            <a:t>Step 1</a:t>
          </a:r>
          <a:r>
            <a:rPr lang="en-US" sz="2400" b="1" i="0" dirty="0"/>
            <a:t>:  Choose </a:t>
          </a:r>
          <a:r>
            <a:rPr lang="en-US" sz="2400" b="1" i="0" dirty="0">
              <a:solidFill>
                <a:srgbClr val="FF0000"/>
              </a:solidFill>
            </a:rPr>
            <a:t>TUTOR TYPE</a:t>
          </a:r>
          <a:r>
            <a:rPr lang="en-US" sz="2400" b="1" i="0" dirty="0"/>
            <a:t>:</a:t>
          </a:r>
          <a:endParaRPr lang="en-US" sz="2400" b="0" i="0" dirty="0"/>
        </a:p>
        <a:p>
          <a:pPr algn="l"/>
          <a:r>
            <a:rPr lang="en-US" sz="2400" b="1" i="0" dirty="0"/>
            <a:t>‘a’ tutors</a:t>
          </a:r>
          <a:r>
            <a:rPr lang="en-US" sz="2400" b="0" i="0" dirty="0"/>
            <a:t> are </a:t>
          </a:r>
          <a:r>
            <a:rPr lang="en-US" sz="2400" b="0" i="0" u="sng" dirty="0"/>
            <a:t>VIU professors</a:t>
          </a:r>
        </a:p>
        <a:p>
          <a:pPr algn="l"/>
          <a:r>
            <a:rPr lang="en-US" sz="2400" b="1" i="0" dirty="0"/>
            <a:t>‘b’ tutors</a:t>
          </a:r>
          <a:r>
            <a:rPr lang="en-US" sz="2400" b="0" i="0" dirty="0"/>
            <a:t> are </a:t>
          </a:r>
          <a:r>
            <a:rPr lang="en-US" sz="2400" b="0" i="0" u="sng" dirty="0"/>
            <a:t>International Academic Support (</a:t>
          </a:r>
          <a:r>
            <a:rPr lang="en-US" sz="2400" b="1" i="0" u="sng" dirty="0"/>
            <a:t>IAS</a:t>
          </a:r>
          <a:r>
            <a:rPr lang="en-US" sz="2400" b="0" i="0" u="sng" dirty="0"/>
            <a:t>) tutors </a:t>
          </a:r>
          <a:r>
            <a:rPr lang="en-US" sz="2400" b="0" i="0" dirty="0"/>
            <a:t>who have </a:t>
          </a:r>
          <a:r>
            <a:rPr lang="en-US" sz="2400" b="0" i="0" u="sng" dirty="0"/>
            <a:t>training in ESL</a:t>
          </a:r>
        </a:p>
        <a:p>
          <a:pPr algn="l"/>
          <a:r>
            <a:rPr lang="en-US" sz="2400" b="0" i="0" dirty="0"/>
            <a:t>Both types of tutors can assist any student with their academic writing, but ‘b’ (IAS) tutors can further support students with English language learning issues.</a:t>
          </a:r>
        </a:p>
        <a:p>
          <a:pPr algn="l"/>
          <a:endParaRPr lang="en-US" sz="2400" b="0" i="0" dirty="0"/>
        </a:p>
        <a:p>
          <a:pPr algn="l"/>
          <a:r>
            <a:rPr lang="en-US" sz="2400" b="1" i="0" dirty="0">
              <a:solidFill>
                <a:srgbClr val="FF0000"/>
              </a:solidFill>
            </a:rPr>
            <a:t>Step 2</a:t>
          </a:r>
          <a:r>
            <a:rPr lang="en-US" sz="2400" b="1" i="0" dirty="0"/>
            <a:t>:  Choose </a:t>
          </a:r>
          <a:r>
            <a:rPr lang="en-US" sz="2400" b="1" i="0" u="sng" dirty="0">
              <a:solidFill>
                <a:srgbClr val="FF0000"/>
              </a:solidFill>
            </a:rPr>
            <a:t>ONE</a:t>
          </a:r>
          <a:r>
            <a:rPr lang="en-US" sz="2400" b="1" i="0" dirty="0">
              <a:solidFill>
                <a:srgbClr val="FF0000"/>
              </a:solidFill>
            </a:rPr>
            <a:t> of 3 TUTORING MODES</a:t>
          </a:r>
          <a:r>
            <a:rPr lang="en-US" sz="2400" b="1" i="0" dirty="0"/>
            <a:t>:</a:t>
          </a:r>
          <a:endParaRPr lang="en-US" sz="2400" b="0" i="0" dirty="0"/>
        </a:p>
        <a:p>
          <a:pPr algn="l"/>
          <a:r>
            <a:rPr lang="en-US" sz="2400" b="1" i="0" dirty="0"/>
            <a:t>1. </a:t>
          </a:r>
          <a:r>
            <a:rPr lang="en-US" sz="2400" b="1" i="0" dirty="0">
              <a:solidFill>
                <a:srgbClr val="FFFF00"/>
              </a:solidFill>
            </a:rPr>
            <a:t>F2F</a:t>
          </a:r>
          <a:r>
            <a:rPr lang="en-US" sz="2400" b="0" i="0" dirty="0"/>
            <a:t> = Face-to-face (in person) tutoring in the Writing Centre, 4</a:t>
          </a:r>
          <a:r>
            <a:rPr lang="en-US" sz="2400" b="0" i="0" baseline="30000" dirty="0"/>
            <a:t>th</a:t>
          </a:r>
          <a:r>
            <a:rPr lang="en-US" sz="2400" b="0" i="0" dirty="0"/>
            <a:t> floor of the VIU Library</a:t>
          </a:r>
        </a:p>
        <a:p>
          <a:pPr algn="l"/>
          <a:r>
            <a:rPr lang="en-US" sz="2400" b="1" i="0" dirty="0"/>
            <a:t>2</a:t>
          </a:r>
          <a:r>
            <a:rPr lang="en-US" sz="2400" b="0" i="0" dirty="0"/>
            <a:t>. </a:t>
          </a:r>
          <a:r>
            <a:rPr lang="en-US" sz="2400" b="1" i="0" dirty="0"/>
            <a:t>Online</a:t>
          </a:r>
          <a:r>
            <a:rPr lang="en-US" sz="2400" b="0" i="0" dirty="0"/>
            <a:t>: you will be given TWO options:</a:t>
          </a:r>
        </a:p>
        <a:p>
          <a:pPr algn="l">
            <a:buFont typeface="Arial" panose="020B0604020202020204" pitchFamily="34" charset="0"/>
            <a:buChar char="•"/>
          </a:pPr>
          <a:r>
            <a:rPr lang="en-US" sz="2400" b="1" i="0" dirty="0"/>
            <a:t>	</a:t>
          </a:r>
          <a:r>
            <a:rPr lang="en-US" sz="2400" b="1" i="0" dirty="0" err="1">
              <a:solidFill>
                <a:srgbClr val="FFFF00"/>
              </a:solidFill>
            </a:rPr>
            <a:t>Videochat</a:t>
          </a:r>
          <a:r>
            <a:rPr lang="en-US" sz="2400" b="0" i="0" dirty="0">
              <a:solidFill>
                <a:srgbClr val="FFFF00"/>
              </a:solidFill>
            </a:rPr>
            <a:t> </a:t>
          </a:r>
          <a:r>
            <a:rPr lang="en-US" sz="2400" b="0" i="0" dirty="0"/>
            <a:t>(meet live online, like Skyping, accessed by clicking on the appointment box).</a:t>
          </a:r>
        </a:p>
        <a:p>
          <a:pPr algn="l">
            <a:buFont typeface="Arial" panose="020B0604020202020204" pitchFamily="34" charset="0"/>
            <a:buChar char="•"/>
          </a:pPr>
          <a:r>
            <a:rPr lang="en-US" sz="2400" b="1" i="0" dirty="0"/>
            <a:t>	</a:t>
          </a:r>
          <a:r>
            <a:rPr lang="en-US" sz="2400" b="1" i="0" dirty="0">
              <a:solidFill>
                <a:srgbClr val="FFFF00"/>
              </a:solidFill>
            </a:rPr>
            <a:t>etutoring</a:t>
          </a:r>
          <a:r>
            <a:rPr lang="en-US" sz="2400" b="0" i="0" dirty="0"/>
            <a:t> (attach a </a:t>
          </a:r>
          <a:r>
            <a:rPr lang="en-US" sz="2400" b="1" i="0" u="sng" dirty="0"/>
            <a:t>Word document</a:t>
          </a:r>
          <a:r>
            <a:rPr lang="en-US" sz="2400" b="0" i="0" dirty="0"/>
            <a:t> (</a:t>
          </a:r>
          <a:r>
            <a:rPr lang="en-US" sz="2400" b="0" i="1" dirty="0"/>
            <a:t>not</a:t>
          </a:r>
          <a:r>
            <a:rPr lang="en-US" sz="2400" b="0" i="0" dirty="0"/>
            <a:t> PDF) to receive email feedback; be specific about   what you would like feedback on. Provide prof’s assignment details if possible).</a:t>
          </a:r>
        </a:p>
        <a:p>
          <a:pPr algn="l">
            <a:buFont typeface="Arial" panose="020B0604020202020204" pitchFamily="34" charset="0"/>
            <a:buChar char="•"/>
          </a:pPr>
          <a:endParaRPr lang="en-US" sz="2000" b="0" i="0" dirty="0"/>
        </a:p>
      </dgm:t>
    </dgm:pt>
    <dgm:pt modelId="{2C2CDD64-9402-4F48-B7BD-A5A7A14A58B6}" type="parTrans" cxnId="{95E4AE5A-9CBE-424D-BA87-218EE4540D31}">
      <dgm:prSet/>
      <dgm:spPr/>
      <dgm:t>
        <a:bodyPr/>
        <a:lstStyle/>
        <a:p>
          <a:endParaRPr lang="en-US"/>
        </a:p>
      </dgm:t>
    </dgm:pt>
    <dgm:pt modelId="{FA862A8F-FA73-424B-AEFB-5D4814AAF94A}" type="sibTrans" cxnId="{95E4AE5A-9CBE-424D-BA87-218EE4540D31}">
      <dgm:prSet/>
      <dgm:spPr/>
      <dgm:t>
        <a:bodyPr/>
        <a:lstStyle/>
        <a:p>
          <a:endParaRPr lang="en-US"/>
        </a:p>
      </dgm:t>
    </dgm:pt>
    <dgm:pt modelId="{2BF494BF-D5B2-1247-905E-CA2ECE5EA2ED}" type="pres">
      <dgm:prSet presAssocID="{B5BFB6E7-EBED-4A59-82DE-93E0542668F4}" presName="linearFlow" presStyleCnt="0">
        <dgm:presLayoutVars>
          <dgm:resizeHandles val="exact"/>
        </dgm:presLayoutVars>
      </dgm:prSet>
      <dgm:spPr/>
    </dgm:pt>
    <dgm:pt modelId="{4875C255-F495-2149-9E9A-75CE954E12E7}" type="pres">
      <dgm:prSet presAssocID="{0ABFAA48-67D0-404A-9AFC-203003ED83F7}" presName="node" presStyleLbl="node1" presStyleIdx="0" presStyleCnt="1" custScaleX="102643" custLinFactNeighborX="-2798" custLinFactNeighborY="0">
        <dgm:presLayoutVars>
          <dgm:bulletEnabled val="1"/>
        </dgm:presLayoutVars>
      </dgm:prSet>
      <dgm:spPr/>
    </dgm:pt>
  </dgm:ptLst>
  <dgm:cxnLst>
    <dgm:cxn modelId="{95E4AE5A-9CBE-424D-BA87-218EE4540D31}" srcId="{B5BFB6E7-EBED-4A59-82DE-93E0542668F4}" destId="{0ABFAA48-67D0-404A-9AFC-203003ED83F7}" srcOrd="0" destOrd="0" parTransId="{2C2CDD64-9402-4F48-B7BD-A5A7A14A58B6}" sibTransId="{FA862A8F-FA73-424B-AEFB-5D4814AAF94A}"/>
    <dgm:cxn modelId="{82E84A91-A772-F74A-BC2A-ED26F7D397AD}" type="presOf" srcId="{0ABFAA48-67D0-404A-9AFC-203003ED83F7}" destId="{4875C255-F495-2149-9E9A-75CE954E12E7}" srcOrd="0" destOrd="0" presId="urn:microsoft.com/office/officeart/2005/8/layout/process2"/>
    <dgm:cxn modelId="{C07E96A0-5F63-6445-8F44-4A8FD6C5DF80}" type="presOf" srcId="{B5BFB6E7-EBED-4A59-82DE-93E0542668F4}" destId="{2BF494BF-D5B2-1247-905E-CA2ECE5EA2ED}" srcOrd="0" destOrd="0" presId="urn:microsoft.com/office/officeart/2005/8/layout/process2"/>
    <dgm:cxn modelId="{0501DAEF-B5D3-904D-B58F-B9E2279AB2DE}" type="presParOf" srcId="{2BF494BF-D5B2-1247-905E-CA2ECE5EA2ED}" destId="{4875C255-F495-2149-9E9A-75CE954E12E7}"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5C255-F495-2149-9E9A-75CE954E12E7}">
      <dsp:nvSpPr>
        <dsp:cNvPr id="0" name=""/>
        <dsp:cNvSpPr/>
      </dsp:nvSpPr>
      <dsp:spPr>
        <a:xfrm>
          <a:off x="0" y="5479"/>
          <a:ext cx="2935241" cy="2801314"/>
        </a:xfrm>
        <a:prstGeom prst="roundRect">
          <a:avLst>
            <a:gd name="adj" fmla="val 10000"/>
          </a:avLst>
        </a:prstGeom>
        <a:gradFill rotWithShape="0">
          <a:gsLst>
            <a:gs pos="0">
              <a:schemeClr val="dk2">
                <a:hueOff val="0"/>
                <a:satOff val="0"/>
                <a:lumOff val="0"/>
                <a:alphaOff val="0"/>
              </a:schemeClr>
            </a:gs>
            <a:gs pos="90000">
              <a:schemeClr val="dk2">
                <a:hueOff val="0"/>
                <a:satOff val="0"/>
                <a:lumOff val="0"/>
                <a:alphaOff val="0"/>
                <a:shade val="100000"/>
                <a:satMod val="105000"/>
              </a:schemeClr>
            </a:gs>
            <a:gs pos="100000">
              <a:schemeClr val="dk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baseline="0" dirty="0"/>
        </a:p>
        <a:p>
          <a:pPr marL="0" lvl="0" indent="0" algn="ctr" defTabSz="1422400">
            <a:lnSpc>
              <a:spcPct val="90000"/>
            </a:lnSpc>
            <a:spcBef>
              <a:spcPct val="0"/>
            </a:spcBef>
            <a:spcAft>
              <a:spcPct val="35000"/>
            </a:spcAft>
            <a:buNone/>
          </a:pPr>
          <a:r>
            <a:rPr lang="en-US" sz="3200" kern="1200" baseline="0" dirty="0"/>
            <a:t>The Writing Centre and IAS share an appointment system.</a:t>
          </a:r>
        </a:p>
        <a:p>
          <a:pPr marL="0" lvl="0" indent="0" algn="l" defTabSz="1422400">
            <a:lnSpc>
              <a:spcPct val="90000"/>
            </a:lnSpc>
            <a:spcBef>
              <a:spcPct val="0"/>
            </a:spcBef>
            <a:spcAft>
              <a:spcPct val="35000"/>
            </a:spcAft>
            <a:buNone/>
          </a:pPr>
          <a:endParaRPr lang="en-US" sz="1800" kern="1200" baseline="0" dirty="0"/>
        </a:p>
        <a:p>
          <a:pPr marL="0" lvl="0" indent="0" algn="l" defTabSz="1422400">
            <a:lnSpc>
              <a:spcPct val="90000"/>
            </a:lnSpc>
            <a:spcBef>
              <a:spcPct val="0"/>
            </a:spcBef>
            <a:spcAft>
              <a:spcPct val="35000"/>
            </a:spcAft>
            <a:buNone/>
          </a:pPr>
          <a:endParaRPr lang="en-US" sz="1800" kern="1200" baseline="0" dirty="0"/>
        </a:p>
      </dsp:txBody>
      <dsp:txXfrm>
        <a:off x="82048" y="87527"/>
        <a:ext cx="2771145" cy="2637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5C255-F495-2149-9E9A-75CE954E12E7}">
      <dsp:nvSpPr>
        <dsp:cNvPr id="0" name=""/>
        <dsp:cNvSpPr/>
      </dsp:nvSpPr>
      <dsp:spPr>
        <a:xfrm>
          <a:off x="0" y="6439"/>
          <a:ext cx="11739715" cy="6584565"/>
        </a:xfrm>
        <a:prstGeom prst="roundRect">
          <a:avLst>
            <a:gd name="adj" fmla="val 10000"/>
          </a:avLst>
        </a:prstGeom>
        <a:gradFill rotWithShape="0">
          <a:gsLst>
            <a:gs pos="0">
              <a:schemeClr val="dk2">
                <a:hueOff val="0"/>
                <a:satOff val="0"/>
                <a:lumOff val="0"/>
                <a:alphaOff val="0"/>
              </a:schemeClr>
            </a:gs>
            <a:gs pos="90000">
              <a:schemeClr val="dk2">
                <a:hueOff val="0"/>
                <a:satOff val="0"/>
                <a:lumOff val="0"/>
                <a:alphaOff val="0"/>
                <a:shade val="100000"/>
                <a:satMod val="105000"/>
              </a:schemeClr>
            </a:gs>
            <a:gs pos="100000">
              <a:schemeClr val="dk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i="0" kern="1200" dirty="0">
            <a:solidFill>
              <a:srgbClr val="FF0000"/>
            </a:solidFill>
          </a:endParaRPr>
        </a:p>
        <a:p>
          <a:pPr marL="0" lvl="0" indent="0" algn="l" defTabSz="1066800">
            <a:lnSpc>
              <a:spcPct val="90000"/>
            </a:lnSpc>
            <a:spcBef>
              <a:spcPct val="0"/>
            </a:spcBef>
            <a:spcAft>
              <a:spcPct val="35000"/>
            </a:spcAft>
            <a:buNone/>
          </a:pPr>
          <a:r>
            <a:rPr lang="en-US" sz="2400" b="1" i="0" kern="1200" dirty="0">
              <a:solidFill>
                <a:srgbClr val="FF0000"/>
              </a:solidFill>
            </a:rPr>
            <a:t>Step 1</a:t>
          </a:r>
          <a:r>
            <a:rPr lang="en-US" sz="2400" b="1" i="0" kern="1200" dirty="0"/>
            <a:t>:  Choose </a:t>
          </a:r>
          <a:r>
            <a:rPr lang="en-US" sz="2400" b="1" i="0" kern="1200" dirty="0">
              <a:solidFill>
                <a:srgbClr val="FF0000"/>
              </a:solidFill>
            </a:rPr>
            <a:t>TUTOR TYPE</a:t>
          </a:r>
          <a:r>
            <a:rPr lang="en-US" sz="2400" b="1" i="0" kern="1200" dirty="0"/>
            <a:t>:</a:t>
          </a:r>
          <a:endParaRPr lang="en-US" sz="2400" b="0" i="0" kern="1200" dirty="0"/>
        </a:p>
        <a:p>
          <a:pPr marL="0" lvl="0" indent="0" algn="l" defTabSz="1066800">
            <a:lnSpc>
              <a:spcPct val="90000"/>
            </a:lnSpc>
            <a:spcBef>
              <a:spcPct val="0"/>
            </a:spcBef>
            <a:spcAft>
              <a:spcPct val="35000"/>
            </a:spcAft>
            <a:buNone/>
          </a:pPr>
          <a:r>
            <a:rPr lang="en-US" sz="2400" b="1" i="0" kern="1200" dirty="0"/>
            <a:t>‘a’ tutors</a:t>
          </a:r>
          <a:r>
            <a:rPr lang="en-US" sz="2400" b="0" i="0" kern="1200" dirty="0"/>
            <a:t> are </a:t>
          </a:r>
          <a:r>
            <a:rPr lang="en-US" sz="2400" b="0" i="0" u="sng" kern="1200" dirty="0"/>
            <a:t>VIU professors</a:t>
          </a:r>
        </a:p>
        <a:p>
          <a:pPr marL="0" lvl="0" indent="0" algn="l" defTabSz="1066800">
            <a:lnSpc>
              <a:spcPct val="90000"/>
            </a:lnSpc>
            <a:spcBef>
              <a:spcPct val="0"/>
            </a:spcBef>
            <a:spcAft>
              <a:spcPct val="35000"/>
            </a:spcAft>
            <a:buNone/>
          </a:pPr>
          <a:r>
            <a:rPr lang="en-US" sz="2400" b="1" i="0" kern="1200" dirty="0"/>
            <a:t>‘b’ tutors</a:t>
          </a:r>
          <a:r>
            <a:rPr lang="en-US" sz="2400" b="0" i="0" kern="1200" dirty="0"/>
            <a:t> are </a:t>
          </a:r>
          <a:r>
            <a:rPr lang="en-US" sz="2400" b="0" i="0" u="sng" kern="1200" dirty="0"/>
            <a:t>International Academic Support (</a:t>
          </a:r>
          <a:r>
            <a:rPr lang="en-US" sz="2400" b="1" i="0" u="sng" kern="1200" dirty="0"/>
            <a:t>IAS</a:t>
          </a:r>
          <a:r>
            <a:rPr lang="en-US" sz="2400" b="0" i="0" u="sng" kern="1200" dirty="0"/>
            <a:t>) tutors </a:t>
          </a:r>
          <a:r>
            <a:rPr lang="en-US" sz="2400" b="0" i="0" kern="1200" dirty="0"/>
            <a:t>who have </a:t>
          </a:r>
          <a:r>
            <a:rPr lang="en-US" sz="2400" b="0" i="0" u="sng" kern="1200" dirty="0"/>
            <a:t>training in ESL</a:t>
          </a:r>
        </a:p>
        <a:p>
          <a:pPr marL="0" lvl="0" indent="0" algn="l" defTabSz="1066800">
            <a:lnSpc>
              <a:spcPct val="90000"/>
            </a:lnSpc>
            <a:spcBef>
              <a:spcPct val="0"/>
            </a:spcBef>
            <a:spcAft>
              <a:spcPct val="35000"/>
            </a:spcAft>
            <a:buNone/>
          </a:pPr>
          <a:r>
            <a:rPr lang="en-US" sz="2400" b="0" i="0" kern="1200" dirty="0"/>
            <a:t>Both types of tutors can assist any student with their academic writing, but ‘b’ (IAS) tutors can further support students with English language learning issues.</a:t>
          </a:r>
        </a:p>
        <a:p>
          <a:pPr marL="0" lvl="0" indent="0" algn="l" defTabSz="1066800">
            <a:lnSpc>
              <a:spcPct val="90000"/>
            </a:lnSpc>
            <a:spcBef>
              <a:spcPct val="0"/>
            </a:spcBef>
            <a:spcAft>
              <a:spcPct val="35000"/>
            </a:spcAft>
            <a:buNone/>
          </a:pPr>
          <a:endParaRPr lang="en-US" sz="2400" b="0" i="0" kern="1200" dirty="0"/>
        </a:p>
        <a:p>
          <a:pPr marL="0" lvl="0" indent="0" algn="l" defTabSz="1066800">
            <a:lnSpc>
              <a:spcPct val="90000"/>
            </a:lnSpc>
            <a:spcBef>
              <a:spcPct val="0"/>
            </a:spcBef>
            <a:spcAft>
              <a:spcPct val="35000"/>
            </a:spcAft>
            <a:buNone/>
          </a:pPr>
          <a:r>
            <a:rPr lang="en-US" sz="2400" b="1" i="0" kern="1200" dirty="0">
              <a:solidFill>
                <a:srgbClr val="FF0000"/>
              </a:solidFill>
            </a:rPr>
            <a:t>Step 2</a:t>
          </a:r>
          <a:r>
            <a:rPr lang="en-US" sz="2400" b="1" i="0" kern="1200" dirty="0"/>
            <a:t>:  Choose </a:t>
          </a:r>
          <a:r>
            <a:rPr lang="en-US" sz="2400" b="1" i="0" u="sng" kern="1200" dirty="0">
              <a:solidFill>
                <a:srgbClr val="FF0000"/>
              </a:solidFill>
            </a:rPr>
            <a:t>ONE</a:t>
          </a:r>
          <a:r>
            <a:rPr lang="en-US" sz="2400" b="1" i="0" kern="1200" dirty="0">
              <a:solidFill>
                <a:srgbClr val="FF0000"/>
              </a:solidFill>
            </a:rPr>
            <a:t> of 3 TUTORING MODES</a:t>
          </a:r>
          <a:r>
            <a:rPr lang="en-US" sz="2400" b="1" i="0" kern="1200" dirty="0"/>
            <a:t>:</a:t>
          </a:r>
          <a:endParaRPr lang="en-US" sz="2400" b="0" i="0" kern="1200" dirty="0"/>
        </a:p>
        <a:p>
          <a:pPr marL="0" lvl="0" indent="0" algn="l" defTabSz="1066800">
            <a:lnSpc>
              <a:spcPct val="90000"/>
            </a:lnSpc>
            <a:spcBef>
              <a:spcPct val="0"/>
            </a:spcBef>
            <a:spcAft>
              <a:spcPct val="35000"/>
            </a:spcAft>
            <a:buNone/>
          </a:pPr>
          <a:r>
            <a:rPr lang="en-US" sz="2400" b="1" i="0" kern="1200" dirty="0"/>
            <a:t>1. </a:t>
          </a:r>
          <a:r>
            <a:rPr lang="en-US" sz="2400" b="1" i="0" kern="1200" dirty="0">
              <a:solidFill>
                <a:srgbClr val="FFFF00"/>
              </a:solidFill>
            </a:rPr>
            <a:t>F2F</a:t>
          </a:r>
          <a:r>
            <a:rPr lang="en-US" sz="2400" b="0" i="0" kern="1200" dirty="0"/>
            <a:t> = Face-to-face (in person) tutoring in the Writing Centre, 4</a:t>
          </a:r>
          <a:r>
            <a:rPr lang="en-US" sz="2400" b="0" i="0" kern="1200" baseline="30000" dirty="0"/>
            <a:t>th</a:t>
          </a:r>
          <a:r>
            <a:rPr lang="en-US" sz="2400" b="0" i="0" kern="1200" dirty="0"/>
            <a:t> floor of the VIU Library</a:t>
          </a:r>
        </a:p>
        <a:p>
          <a:pPr marL="0" lvl="0" indent="0" algn="l" defTabSz="1066800">
            <a:lnSpc>
              <a:spcPct val="90000"/>
            </a:lnSpc>
            <a:spcBef>
              <a:spcPct val="0"/>
            </a:spcBef>
            <a:spcAft>
              <a:spcPct val="35000"/>
            </a:spcAft>
            <a:buNone/>
          </a:pPr>
          <a:r>
            <a:rPr lang="en-US" sz="2400" b="1" i="0" kern="1200" dirty="0"/>
            <a:t>2</a:t>
          </a:r>
          <a:r>
            <a:rPr lang="en-US" sz="2400" b="0" i="0" kern="1200" dirty="0"/>
            <a:t>. </a:t>
          </a:r>
          <a:r>
            <a:rPr lang="en-US" sz="2400" b="1" i="0" kern="1200" dirty="0"/>
            <a:t>Online</a:t>
          </a:r>
          <a:r>
            <a:rPr lang="en-US" sz="2400" b="0" i="0" kern="1200" dirty="0"/>
            <a:t>: you will be given TWO options:</a:t>
          </a:r>
        </a:p>
        <a:p>
          <a:pPr marL="0" lvl="0" indent="0" algn="l" defTabSz="1066800">
            <a:lnSpc>
              <a:spcPct val="90000"/>
            </a:lnSpc>
            <a:spcBef>
              <a:spcPct val="0"/>
            </a:spcBef>
            <a:spcAft>
              <a:spcPct val="35000"/>
            </a:spcAft>
            <a:buFont typeface="Arial" panose="020B0604020202020204" pitchFamily="34" charset="0"/>
            <a:buNone/>
          </a:pPr>
          <a:r>
            <a:rPr lang="en-US" sz="2400" b="1" i="0" kern="1200" dirty="0"/>
            <a:t>	</a:t>
          </a:r>
          <a:r>
            <a:rPr lang="en-US" sz="2400" b="1" i="0" kern="1200" dirty="0" err="1">
              <a:solidFill>
                <a:srgbClr val="FFFF00"/>
              </a:solidFill>
            </a:rPr>
            <a:t>Videochat</a:t>
          </a:r>
          <a:r>
            <a:rPr lang="en-US" sz="2400" b="0" i="0" kern="1200" dirty="0">
              <a:solidFill>
                <a:srgbClr val="FFFF00"/>
              </a:solidFill>
            </a:rPr>
            <a:t> </a:t>
          </a:r>
          <a:r>
            <a:rPr lang="en-US" sz="2400" b="0" i="0" kern="1200" dirty="0"/>
            <a:t>(meet live online, like Skyping, accessed by clicking on the appointment box).</a:t>
          </a:r>
        </a:p>
        <a:p>
          <a:pPr marL="0" lvl="0" indent="0" algn="l" defTabSz="1066800">
            <a:lnSpc>
              <a:spcPct val="90000"/>
            </a:lnSpc>
            <a:spcBef>
              <a:spcPct val="0"/>
            </a:spcBef>
            <a:spcAft>
              <a:spcPct val="35000"/>
            </a:spcAft>
            <a:buFont typeface="Arial" panose="020B0604020202020204" pitchFamily="34" charset="0"/>
            <a:buNone/>
          </a:pPr>
          <a:r>
            <a:rPr lang="en-US" sz="2400" b="1" i="0" kern="1200" dirty="0"/>
            <a:t>	</a:t>
          </a:r>
          <a:r>
            <a:rPr lang="en-US" sz="2400" b="1" i="0" kern="1200" dirty="0">
              <a:solidFill>
                <a:srgbClr val="FFFF00"/>
              </a:solidFill>
            </a:rPr>
            <a:t>etutoring</a:t>
          </a:r>
          <a:r>
            <a:rPr lang="en-US" sz="2400" b="0" i="0" kern="1200" dirty="0"/>
            <a:t> (attach a </a:t>
          </a:r>
          <a:r>
            <a:rPr lang="en-US" sz="2400" b="1" i="0" u="sng" kern="1200" dirty="0"/>
            <a:t>Word document</a:t>
          </a:r>
          <a:r>
            <a:rPr lang="en-US" sz="2400" b="0" i="0" kern="1200" dirty="0"/>
            <a:t> (</a:t>
          </a:r>
          <a:r>
            <a:rPr lang="en-US" sz="2400" b="0" i="1" kern="1200" dirty="0"/>
            <a:t>not</a:t>
          </a:r>
          <a:r>
            <a:rPr lang="en-US" sz="2400" b="0" i="0" kern="1200" dirty="0"/>
            <a:t> PDF) to receive email feedback; be specific about   what you would like feedback on. Provide prof’s assignment details if possible).</a:t>
          </a:r>
        </a:p>
        <a:p>
          <a:pPr marL="0" lvl="0" indent="0" algn="l" defTabSz="1066800">
            <a:lnSpc>
              <a:spcPct val="90000"/>
            </a:lnSpc>
            <a:spcBef>
              <a:spcPct val="0"/>
            </a:spcBef>
            <a:spcAft>
              <a:spcPct val="35000"/>
            </a:spcAft>
            <a:buFont typeface="Arial" panose="020B0604020202020204" pitchFamily="34" charset="0"/>
            <a:buNone/>
          </a:pPr>
          <a:endParaRPr lang="en-US" sz="2000" b="0" i="0" kern="1200" dirty="0"/>
        </a:p>
      </dsp:txBody>
      <dsp:txXfrm>
        <a:off x="192855" y="199294"/>
        <a:ext cx="11354005" cy="6198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86BF5-69A4-45D5-B785-2022CF5EFC68}"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A9F7F-C95D-4CC9-AE68-E096A4FD7FC2}" type="slidenum">
              <a:rPr lang="en-US" smtClean="0"/>
              <a:t>‹#›</a:t>
            </a:fld>
            <a:endParaRPr lang="en-US"/>
          </a:p>
        </p:txBody>
      </p:sp>
    </p:spTree>
    <p:extLst>
      <p:ext uri="{BB962C8B-B14F-4D97-AF65-F5344CB8AC3E}">
        <p14:creationId xmlns:p14="http://schemas.microsoft.com/office/powerpoint/2010/main" val="235053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7EF350-C42E-D04B-8DFF-373394A851A6}" type="slidenum">
              <a:rPr lang="en-US" smtClean="0"/>
              <a:t>19</a:t>
            </a:fld>
            <a:endParaRPr lang="en-US"/>
          </a:p>
        </p:txBody>
      </p:sp>
    </p:spTree>
    <p:extLst>
      <p:ext uri="{BB962C8B-B14F-4D97-AF65-F5344CB8AC3E}">
        <p14:creationId xmlns:p14="http://schemas.microsoft.com/office/powerpoint/2010/main" val="305554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a:t>2/3/2022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a:pPr/>
              <a:t>2/3/2022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b.uwo.ca/tutorials/paraphrasing/index.html" TargetMode="External"/><Relationship Id="rId2" Type="http://schemas.openxmlformats.org/officeDocument/2006/relationships/hyperlink" Target="https://academicguides.waldenu.edu/writingcenter/evidence/paraphrase/examples" TargetMode="External"/><Relationship Id="rId1" Type="http://schemas.openxmlformats.org/officeDocument/2006/relationships/slideLayout" Target="../slideLayouts/slideLayout2.xml"/><Relationship Id="rId5" Type="http://schemas.openxmlformats.org/officeDocument/2006/relationships/hyperlink" Target="https://eltc-language-resources.group.shef.ac.uk/lessons/identifying-good-and-bad-paraphrases/" TargetMode="External"/><Relationship Id="rId4" Type="http://schemas.openxmlformats.org/officeDocument/2006/relationships/hyperlink" Target="https://www.muhlenberg.edu/academics/psychology/studentportal/inappropriateparaphrasing/"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1.xml"/><Relationship Id="rId11" Type="http://schemas.openxmlformats.org/officeDocument/2006/relationships/image" Target="../media/image4.wmf"/><Relationship Id="rId5" Type="http://schemas.openxmlformats.org/officeDocument/2006/relationships/diagramLayout" Target="../diagrams/layout1.xml"/><Relationship Id="rId10" Type="http://schemas.openxmlformats.org/officeDocument/2006/relationships/oleObject" Target="../embeddings/oleObject3.bin"/><Relationship Id="rId4" Type="http://schemas.openxmlformats.org/officeDocument/2006/relationships/diagramData" Target="../diagrams/data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s://freepngimg.com/png/77128-emoticon-whatsapp-android-emoji-png-image-high-quality"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viu.ca/ias" TargetMode="External"/><Relationship Id="rId4" Type="http://schemas.openxmlformats.org/officeDocument/2006/relationships/hyperlink" Target="mailto:rita.mizuno@viu.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sauru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346" y="2217315"/>
            <a:ext cx="10606532" cy="1991848"/>
          </a:xfrm>
        </p:spPr>
        <p:txBody>
          <a:bodyPr>
            <a:normAutofit/>
          </a:bodyPr>
          <a:lstStyle/>
          <a:p>
            <a:r>
              <a:rPr lang="en-CA" sz="6000" dirty="0"/>
              <a:t>The art of Paraphrasing </a:t>
            </a:r>
            <a:br>
              <a:rPr lang="en-CA" sz="6000" dirty="0"/>
            </a:br>
            <a:endParaRPr lang="en-CA" sz="6000" dirty="0"/>
          </a:p>
        </p:txBody>
      </p:sp>
      <p:sp>
        <p:nvSpPr>
          <p:cNvPr id="3" name="Subtitle 2"/>
          <p:cNvSpPr>
            <a:spLocks noGrp="1"/>
          </p:cNvSpPr>
          <p:nvPr>
            <p:ph type="subTitle" idx="1"/>
          </p:nvPr>
        </p:nvSpPr>
        <p:spPr>
          <a:xfrm>
            <a:off x="4498182" y="3931543"/>
            <a:ext cx="3188860" cy="1388165"/>
          </a:xfrm>
        </p:spPr>
        <p:txBody>
          <a:bodyPr>
            <a:normAutofit/>
          </a:bodyPr>
          <a:lstStyle/>
          <a:p>
            <a:r>
              <a:rPr lang="en-CA" sz="4000" dirty="0"/>
              <a:t>Why and How</a:t>
            </a:r>
          </a:p>
          <a:p>
            <a:endParaRPr lang="en-CA" sz="4000" dirty="0"/>
          </a:p>
        </p:txBody>
      </p:sp>
      <p:sp>
        <p:nvSpPr>
          <p:cNvPr id="4" name="object 7">
            <a:extLst>
              <a:ext uri="{FF2B5EF4-FFF2-40B4-BE49-F238E27FC236}">
                <a16:creationId xmlns:a16="http://schemas.microsoft.com/office/drawing/2014/main" id="{67658893-42E9-48D7-838F-932E30E4113E}"/>
              </a:ext>
            </a:extLst>
          </p:cNvPr>
          <p:cNvSpPr/>
          <p:nvPr/>
        </p:nvSpPr>
        <p:spPr>
          <a:xfrm>
            <a:off x="8534497" y="5789932"/>
            <a:ext cx="3408589" cy="820521"/>
          </a:xfrm>
          <a:prstGeom prst="rect">
            <a:avLst/>
          </a:prstGeom>
          <a:blipFill>
            <a:blip r:embed="rId2" cstate="print"/>
            <a:stretch>
              <a:fillRect/>
            </a:stretch>
          </a:blipFill>
          <a:ln>
            <a:solidFill>
              <a:schemeClr val="tx2"/>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 name="Subtitle 2">
            <a:extLst>
              <a:ext uri="{FF2B5EF4-FFF2-40B4-BE49-F238E27FC236}">
                <a16:creationId xmlns:a16="http://schemas.microsoft.com/office/drawing/2014/main" id="{DE6ABEE8-424A-49FB-B8A2-44EA8E51B5E8}"/>
              </a:ext>
            </a:extLst>
          </p:cNvPr>
          <p:cNvSpPr txBox="1">
            <a:spLocks/>
          </p:cNvSpPr>
          <p:nvPr/>
        </p:nvSpPr>
        <p:spPr>
          <a:xfrm>
            <a:off x="2884018" y="4625625"/>
            <a:ext cx="6417188" cy="15807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indent="-228600">
              <a:lnSpc>
                <a:spcPct val="100000"/>
              </a:lnSpc>
              <a:buFont typeface="Wingdings 2" panose="05020102010507070707" pitchFamily="18" charset="2"/>
              <a:buChar char=""/>
            </a:pPr>
            <a:endParaRPr lang="en-US" sz="2400" dirty="0"/>
          </a:p>
          <a:p>
            <a:pPr>
              <a:lnSpc>
                <a:spcPct val="100000"/>
              </a:lnSpc>
              <a:spcBef>
                <a:spcPts val="0"/>
              </a:spcBef>
            </a:pPr>
            <a:r>
              <a:rPr lang="en-US" sz="2000" dirty="0">
                <a:solidFill>
                  <a:srgbClr val="002060"/>
                </a:solidFill>
                <a:latin typeface="Verdana Pro" panose="020B0604030504040204" pitchFamily="34" charset="0"/>
              </a:rPr>
              <a:t>International Academic Support (IAS) Workshop </a:t>
            </a:r>
          </a:p>
          <a:p>
            <a:pPr>
              <a:lnSpc>
                <a:spcPct val="100000"/>
              </a:lnSpc>
              <a:spcBef>
                <a:spcPts val="0"/>
              </a:spcBef>
            </a:pPr>
            <a:endParaRPr lang="en-US" sz="1000" dirty="0">
              <a:solidFill>
                <a:srgbClr val="002060"/>
              </a:solidFill>
              <a:latin typeface="Verdana Pro" panose="020B0604030504040204" pitchFamily="34" charset="0"/>
            </a:endParaRPr>
          </a:p>
          <a:p>
            <a:pPr>
              <a:lnSpc>
                <a:spcPct val="100000"/>
              </a:lnSpc>
              <a:spcBef>
                <a:spcPts val="0"/>
              </a:spcBef>
            </a:pPr>
            <a:r>
              <a:rPr lang="en-US" sz="1600" dirty="0">
                <a:solidFill>
                  <a:srgbClr val="002060"/>
                </a:solidFill>
                <a:latin typeface="Verdana Pro" panose="020B0604030504040204" pitchFamily="34" charset="0"/>
              </a:rPr>
              <a:t>Rita Mizuno (IAS tutor)</a:t>
            </a:r>
          </a:p>
          <a:p>
            <a:pPr indent="-228600">
              <a:lnSpc>
                <a:spcPct val="100000"/>
              </a:lnSpc>
              <a:buFont typeface="Wingdings 2" panose="05020102010507070707" pitchFamily="18" charset="2"/>
              <a:buChar char=""/>
            </a:pPr>
            <a:endParaRPr lang="en-US" sz="2400" dirty="0"/>
          </a:p>
        </p:txBody>
      </p:sp>
    </p:spTree>
    <p:extLst>
      <p:ext uri="{BB962C8B-B14F-4D97-AF65-F5344CB8AC3E}">
        <p14:creationId xmlns:p14="http://schemas.microsoft.com/office/powerpoint/2010/main" val="332199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15" y="235373"/>
            <a:ext cx="9875520" cy="1356360"/>
          </a:xfrm>
        </p:spPr>
        <p:txBody>
          <a:bodyPr>
            <a:normAutofit fontScale="90000"/>
          </a:bodyPr>
          <a:lstStyle/>
          <a:p>
            <a:r>
              <a:rPr lang="en-CA" sz="5400" dirty="0"/>
              <a:t>3 Common Paraphrasing Techniques</a:t>
            </a:r>
          </a:p>
        </p:txBody>
      </p:sp>
      <p:sp>
        <p:nvSpPr>
          <p:cNvPr id="3" name="Content Placeholder 2"/>
          <p:cNvSpPr>
            <a:spLocks noGrp="1"/>
          </p:cNvSpPr>
          <p:nvPr>
            <p:ph idx="1"/>
          </p:nvPr>
        </p:nvSpPr>
        <p:spPr>
          <a:xfrm>
            <a:off x="640079" y="1325516"/>
            <a:ext cx="11175684" cy="5361034"/>
          </a:xfrm>
        </p:spPr>
        <p:txBody>
          <a:bodyPr>
            <a:normAutofit fontScale="55000" lnSpcReduction="20000"/>
          </a:bodyPr>
          <a:lstStyle/>
          <a:p>
            <a:pPr marL="45720" indent="0">
              <a:buNone/>
            </a:pPr>
            <a:r>
              <a:rPr lang="en-CA" sz="4400" b="1" dirty="0">
                <a:solidFill>
                  <a:schemeClr val="tx1"/>
                </a:solidFill>
              </a:rPr>
              <a:t>1) Use synonyms or antonyms (use your own words/words that you know!)</a:t>
            </a:r>
          </a:p>
          <a:p>
            <a:pPr lvl="1"/>
            <a:endParaRPr lang="en-CA" sz="4200" dirty="0">
              <a:solidFill>
                <a:schemeClr val="tx1"/>
              </a:solidFill>
            </a:endParaRPr>
          </a:p>
          <a:p>
            <a:pPr lvl="1"/>
            <a:r>
              <a:rPr lang="en-CA" sz="4200" dirty="0">
                <a:solidFill>
                  <a:schemeClr val="tx1"/>
                </a:solidFill>
              </a:rPr>
              <a:t>George is </a:t>
            </a:r>
            <a:r>
              <a:rPr lang="en-CA" sz="4200" u="sng" dirty="0">
                <a:solidFill>
                  <a:schemeClr val="tx1"/>
                </a:solidFill>
                <a:highlight>
                  <a:srgbClr val="FFFF00"/>
                </a:highlight>
              </a:rPr>
              <a:t>incredibly</a:t>
            </a:r>
            <a:r>
              <a:rPr lang="en-CA" sz="4200" dirty="0">
                <a:solidFill>
                  <a:schemeClr val="tx1"/>
                </a:solidFill>
                <a:highlight>
                  <a:srgbClr val="FFFF00"/>
                </a:highlight>
              </a:rPr>
              <a:t> </a:t>
            </a:r>
            <a:r>
              <a:rPr lang="en-CA" sz="4200" u="sng" dirty="0">
                <a:solidFill>
                  <a:schemeClr val="tx1"/>
                </a:solidFill>
                <a:highlight>
                  <a:srgbClr val="FFFF00"/>
                </a:highlight>
              </a:rPr>
              <a:t>chivalrous</a:t>
            </a:r>
            <a:r>
              <a:rPr lang="en-CA" sz="4200" dirty="0">
                <a:solidFill>
                  <a:schemeClr val="tx1"/>
                </a:solidFill>
                <a:highlight>
                  <a:srgbClr val="FFFF00"/>
                </a:highlight>
              </a:rPr>
              <a:t> </a:t>
            </a:r>
            <a:r>
              <a:rPr lang="en-CA" sz="4200" dirty="0">
                <a:solidFill>
                  <a:schemeClr val="tx1"/>
                </a:solidFill>
              </a:rPr>
              <a:t>to </a:t>
            </a:r>
            <a:r>
              <a:rPr lang="en-CA" sz="4200" u="sng" dirty="0">
                <a:solidFill>
                  <a:schemeClr val="tx1"/>
                </a:solidFill>
                <a:highlight>
                  <a:srgbClr val="00FF00"/>
                </a:highlight>
              </a:rPr>
              <a:t>exquisite</a:t>
            </a:r>
            <a:r>
              <a:rPr lang="en-CA" sz="4200" dirty="0">
                <a:solidFill>
                  <a:schemeClr val="tx1"/>
                </a:solidFill>
                <a:highlight>
                  <a:srgbClr val="00FF00"/>
                </a:highlight>
              </a:rPr>
              <a:t> </a:t>
            </a:r>
            <a:r>
              <a:rPr lang="en-CA" sz="4200" u="sng" dirty="0">
                <a:solidFill>
                  <a:schemeClr val="tx1"/>
                </a:solidFill>
                <a:highlight>
                  <a:srgbClr val="00FF00"/>
                </a:highlight>
              </a:rPr>
              <a:t>members of the opposite sex</a:t>
            </a:r>
            <a:r>
              <a:rPr lang="en-CA" sz="4200" u="sng" dirty="0">
                <a:solidFill>
                  <a:schemeClr val="tx1"/>
                </a:solidFill>
              </a:rPr>
              <a:t>.</a:t>
            </a:r>
          </a:p>
          <a:p>
            <a:pPr lvl="2"/>
            <a:r>
              <a:rPr lang="en-CA" sz="4000" dirty="0">
                <a:solidFill>
                  <a:schemeClr val="tx1"/>
                </a:solidFill>
              </a:rPr>
              <a:t>George is </a:t>
            </a:r>
            <a:r>
              <a:rPr lang="en-CA" sz="4000" u="sng" dirty="0">
                <a:solidFill>
                  <a:schemeClr val="tx1"/>
                </a:solidFill>
                <a:highlight>
                  <a:srgbClr val="FFFF00"/>
                </a:highlight>
              </a:rPr>
              <a:t>very</a:t>
            </a:r>
            <a:r>
              <a:rPr lang="en-CA" sz="4000" dirty="0">
                <a:solidFill>
                  <a:schemeClr val="tx1"/>
                </a:solidFill>
                <a:highlight>
                  <a:srgbClr val="FFFF00"/>
                </a:highlight>
              </a:rPr>
              <a:t> </a:t>
            </a:r>
            <a:r>
              <a:rPr lang="en-CA" sz="4000" u="sng" dirty="0">
                <a:solidFill>
                  <a:schemeClr val="tx1"/>
                </a:solidFill>
                <a:highlight>
                  <a:srgbClr val="FFFF00"/>
                </a:highlight>
              </a:rPr>
              <a:t>polite</a:t>
            </a:r>
            <a:r>
              <a:rPr lang="en-CA" sz="4000" dirty="0">
                <a:solidFill>
                  <a:schemeClr val="tx1"/>
                </a:solidFill>
                <a:highlight>
                  <a:srgbClr val="FFFF00"/>
                </a:highlight>
              </a:rPr>
              <a:t> </a:t>
            </a:r>
            <a:r>
              <a:rPr lang="en-CA" sz="4000" dirty="0">
                <a:solidFill>
                  <a:schemeClr val="tx1"/>
                </a:solidFill>
              </a:rPr>
              <a:t>to </a:t>
            </a:r>
            <a:r>
              <a:rPr lang="en-CA" sz="4000" u="sng" dirty="0">
                <a:solidFill>
                  <a:schemeClr val="tx1"/>
                </a:solidFill>
                <a:highlight>
                  <a:srgbClr val="00FF00"/>
                </a:highlight>
              </a:rPr>
              <a:t>pretty</a:t>
            </a:r>
            <a:r>
              <a:rPr lang="en-CA" sz="4000" dirty="0">
                <a:solidFill>
                  <a:schemeClr val="tx1"/>
                </a:solidFill>
                <a:highlight>
                  <a:srgbClr val="00FF00"/>
                </a:highlight>
              </a:rPr>
              <a:t> </a:t>
            </a:r>
            <a:r>
              <a:rPr lang="en-CA" sz="4000" u="sng" dirty="0">
                <a:solidFill>
                  <a:schemeClr val="tx1"/>
                </a:solidFill>
                <a:highlight>
                  <a:srgbClr val="00FF00"/>
                </a:highlight>
              </a:rPr>
              <a:t>girls</a:t>
            </a:r>
            <a:r>
              <a:rPr lang="en-CA" sz="4000" dirty="0">
                <a:solidFill>
                  <a:schemeClr val="tx1"/>
                </a:solidFill>
              </a:rPr>
              <a:t>.</a:t>
            </a:r>
          </a:p>
          <a:p>
            <a:pPr lvl="2"/>
            <a:r>
              <a:rPr lang="en-CA" sz="4000" dirty="0">
                <a:solidFill>
                  <a:schemeClr val="tx1"/>
                </a:solidFill>
              </a:rPr>
              <a:t>George is </a:t>
            </a:r>
            <a:r>
              <a:rPr lang="en-CA" sz="4000" u="sng" dirty="0">
                <a:solidFill>
                  <a:schemeClr val="tx1"/>
                </a:solidFill>
                <a:highlight>
                  <a:srgbClr val="FFFF00"/>
                </a:highlight>
              </a:rPr>
              <a:t>never rude </a:t>
            </a:r>
            <a:r>
              <a:rPr lang="en-CA" sz="4000" dirty="0">
                <a:solidFill>
                  <a:schemeClr val="tx1"/>
                </a:solidFill>
              </a:rPr>
              <a:t>to </a:t>
            </a:r>
            <a:r>
              <a:rPr lang="en-CA" sz="4000" dirty="0">
                <a:solidFill>
                  <a:schemeClr val="tx1"/>
                </a:solidFill>
                <a:highlight>
                  <a:srgbClr val="00FF00"/>
                </a:highlight>
              </a:rPr>
              <a:t>pretty girls</a:t>
            </a:r>
            <a:r>
              <a:rPr lang="en-CA" sz="4000" dirty="0">
                <a:solidFill>
                  <a:schemeClr val="tx1"/>
                </a:solidFill>
              </a:rPr>
              <a:t>.</a:t>
            </a:r>
          </a:p>
          <a:p>
            <a:pPr marL="274320" lvl="1" indent="0">
              <a:buNone/>
            </a:pPr>
            <a:endParaRPr lang="en-CA" sz="4200" dirty="0">
              <a:solidFill>
                <a:schemeClr val="tx1"/>
              </a:solidFill>
            </a:endParaRPr>
          </a:p>
          <a:p>
            <a:pPr marL="45720" indent="0">
              <a:buNone/>
            </a:pPr>
            <a:r>
              <a:rPr lang="en-CA" sz="4400" b="1" dirty="0">
                <a:solidFill>
                  <a:schemeClr val="tx1"/>
                </a:solidFill>
              </a:rPr>
              <a:t>2) Change word forms</a:t>
            </a:r>
          </a:p>
          <a:p>
            <a:pPr lvl="1"/>
            <a:endParaRPr lang="en-CA" sz="4200" dirty="0">
              <a:solidFill>
                <a:schemeClr val="tx1"/>
              </a:solidFill>
            </a:endParaRPr>
          </a:p>
          <a:p>
            <a:pPr lvl="1"/>
            <a:r>
              <a:rPr lang="en-CA" sz="4200" dirty="0">
                <a:solidFill>
                  <a:schemeClr val="tx1"/>
                </a:solidFill>
              </a:rPr>
              <a:t>She is full of </a:t>
            </a:r>
            <a:r>
              <a:rPr lang="en-CA" sz="4200" u="sng" dirty="0">
                <a:solidFill>
                  <a:schemeClr val="tx1"/>
                </a:solidFill>
              </a:rPr>
              <a:t>energy</a:t>
            </a:r>
            <a:r>
              <a:rPr lang="en-CA" sz="4200" dirty="0">
                <a:solidFill>
                  <a:schemeClr val="tx1"/>
                </a:solidFill>
              </a:rPr>
              <a:t>!</a:t>
            </a:r>
            <a:endParaRPr lang="en-CA" sz="4200" u="sng" dirty="0">
              <a:solidFill>
                <a:schemeClr val="tx1"/>
              </a:solidFill>
            </a:endParaRPr>
          </a:p>
          <a:p>
            <a:pPr lvl="1"/>
            <a:r>
              <a:rPr lang="en-CA" sz="4200" dirty="0">
                <a:solidFill>
                  <a:schemeClr val="tx1"/>
                </a:solidFill>
              </a:rPr>
              <a:t>She is </a:t>
            </a:r>
            <a:r>
              <a:rPr lang="en-CA" sz="4200" u="sng" dirty="0">
                <a:solidFill>
                  <a:schemeClr val="tx1"/>
                </a:solidFill>
              </a:rPr>
              <a:t>energetic</a:t>
            </a:r>
            <a:r>
              <a:rPr lang="en-CA" sz="4200" dirty="0">
                <a:solidFill>
                  <a:schemeClr val="tx1"/>
                </a:solidFill>
              </a:rPr>
              <a:t>! </a:t>
            </a:r>
            <a:r>
              <a:rPr lang="en-CA" sz="4200" i="1" dirty="0">
                <a:solidFill>
                  <a:schemeClr val="tx1"/>
                </a:solidFill>
              </a:rPr>
              <a:t>(noun -&gt; adjective)</a:t>
            </a:r>
          </a:p>
          <a:p>
            <a:pPr lvl="1"/>
            <a:r>
              <a:rPr lang="en-CA" sz="4200" dirty="0">
                <a:solidFill>
                  <a:schemeClr val="tx1"/>
                </a:solidFill>
              </a:rPr>
              <a:t>He </a:t>
            </a:r>
            <a:r>
              <a:rPr lang="en-CA" sz="4200" u="sng" dirty="0">
                <a:solidFill>
                  <a:schemeClr val="tx1"/>
                </a:solidFill>
              </a:rPr>
              <a:t>teaches</a:t>
            </a:r>
            <a:r>
              <a:rPr lang="en-CA" sz="4200" dirty="0">
                <a:solidFill>
                  <a:schemeClr val="tx1"/>
                </a:solidFill>
              </a:rPr>
              <a:t> my class.</a:t>
            </a:r>
          </a:p>
          <a:p>
            <a:pPr lvl="1"/>
            <a:r>
              <a:rPr lang="en-CA" sz="4200" dirty="0">
                <a:solidFill>
                  <a:schemeClr val="tx1"/>
                </a:solidFill>
              </a:rPr>
              <a:t>He is my class </a:t>
            </a:r>
            <a:r>
              <a:rPr lang="en-CA" sz="4200" u="sng" dirty="0">
                <a:solidFill>
                  <a:schemeClr val="tx1"/>
                </a:solidFill>
              </a:rPr>
              <a:t>teacher</a:t>
            </a:r>
            <a:r>
              <a:rPr lang="en-CA" sz="4200" dirty="0">
                <a:solidFill>
                  <a:schemeClr val="tx1"/>
                </a:solidFill>
              </a:rPr>
              <a:t>. </a:t>
            </a:r>
            <a:r>
              <a:rPr lang="en-CA" sz="4200" i="1" dirty="0">
                <a:solidFill>
                  <a:schemeClr val="tx1"/>
                </a:solidFill>
              </a:rPr>
              <a:t>(verb -&gt; noun)</a:t>
            </a:r>
          </a:p>
          <a:p>
            <a:pPr lvl="1"/>
            <a:r>
              <a:rPr lang="en-CA" sz="4200" dirty="0">
                <a:solidFill>
                  <a:schemeClr val="tx1"/>
                </a:solidFill>
              </a:rPr>
              <a:t>That movie threw me </a:t>
            </a:r>
            <a:r>
              <a:rPr lang="en-CA" sz="4200" u="sng" dirty="0">
                <a:solidFill>
                  <a:schemeClr val="tx1"/>
                </a:solidFill>
              </a:rPr>
              <a:t>into a state of depression</a:t>
            </a:r>
            <a:r>
              <a:rPr lang="en-CA" sz="4200" dirty="0">
                <a:solidFill>
                  <a:schemeClr val="tx1"/>
                </a:solidFill>
              </a:rPr>
              <a:t>.</a:t>
            </a:r>
          </a:p>
          <a:p>
            <a:pPr lvl="1"/>
            <a:r>
              <a:rPr lang="en-CA" sz="4200" dirty="0">
                <a:solidFill>
                  <a:schemeClr val="tx1"/>
                </a:solidFill>
              </a:rPr>
              <a:t>That movie </a:t>
            </a:r>
            <a:r>
              <a:rPr lang="en-CA" sz="4200" u="sng" dirty="0">
                <a:solidFill>
                  <a:schemeClr val="tx1"/>
                </a:solidFill>
              </a:rPr>
              <a:t>depressed</a:t>
            </a:r>
            <a:r>
              <a:rPr lang="en-CA" sz="4200" dirty="0">
                <a:solidFill>
                  <a:schemeClr val="tx1"/>
                </a:solidFill>
              </a:rPr>
              <a:t> me. </a:t>
            </a:r>
            <a:r>
              <a:rPr lang="en-CA" sz="4200" i="1" dirty="0">
                <a:solidFill>
                  <a:schemeClr val="tx1"/>
                </a:solidFill>
              </a:rPr>
              <a:t>(prepositional phrase -&gt; verb)</a:t>
            </a:r>
          </a:p>
          <a:p>
            <a:pPr lvl="1"/>
            <a:r>
              <a:rPr lang="en-CA" sz="4200" dirty="0">
                <a:solidFill>
                  <a:schemeClr val="tx1"/>
                </a:solidFill>
              </a:rPr>
              <a:t>The storm caused a lot of </a:t>
            </a:r>
            <a:r>
              <a:rPr lang="en-CA" sz="4200" u="sng" dirty="0">
                <a:solidFill>
                  <a:schemeClr val="tx1"/>
                </a:solidFill>
              </a:rPr>
              <a:t>damage to the property</a:t>
            </a:r>
            <a:r>
              <a:rPr lang="en-CA" sz="4200" dirty="0">
                <a:solidFill>
                  <a:schemeClr val="tx1"/>
                </a:solidFill>
              </a:rPr>
              <a:t>. </a:t>
            </a:r>
          </a:p>
          <a:p>
            <a:pPr lvl="1"/>
            <a:r>
              <a:rPr lang="en-CA" sz="4200" dirty="0">
                <a:solidFill>
                  <a:schemeClr val="tx1"/>
                </a:solidFill>
              </a:rPr>
              <a:t>The storm caused a lot of </a:t>
            </a:r>
            <a:r>
              <a:rPr lang="en-CA" sz="4200" u="sng" dirty="0">
                <a:solidFill>
                  <a:schemeClr val="tx1"/>
                </a:solidFill>
              </a:rPr>
              <a:t>property damage</a:t>
            </a:r>
            <a:r>
              <a:rPr lang="en-CA" sz="4200" dirty="0">
                <a:solidFill>
                  <a:schemeClr val="tx1"/>
                </a:solidFill>
              </a:rPr>
              <a:t>. </a:t>
            </a:r>
            <a:r>
              <a:rPr lang="en-CA" sz="4200" i="1" dirty="0">
                <a:solidFill>
                  <a:schemeClr val="tx1"/>
                </a:solidFill>
              </a:rPr>
              <a:t>(prepositional phrase -&gt; adjective phrase)</a:t>
            </a:r>
          </a:p>
          <a:p>
            <a:pPr lvl="1"/>
            <a:endParaRPr lang="en-CA" sz="4200" dirty="0">
              <a:solidFill>
                <a:schemeClr val="tx1"/>
              </a:solidFill>
            </a:endParaRPr>
          </a:p>
          <a:p>
            <a:endParaRPr lang="en-CA" sz="3800" dirty="0">
              <a:solidFill>
                <a:schemeClr val="accent4"/>
              </a:solidFill>
            </a:endParaRPr>
          </a:p>
          <a:p>
            <a:endParaRPr lang="en-CA" dirty="0">
              <a:solidFill>
                <a:schemeClr val="tx1"/>
              </a:solidFill>
            </a:endParaRPr>
          </a:p>
          <a:p>
            <a:endParaRPr lang="en-CA" dirty="0"/>
          </a:p>
          <a:p>
            <a:endParaRPr lang="en-CA" dirty="0"/>
          </a:p>
        </p:txBody>
      </p:sp>
    </p:spTree>
    <p:extLst>
      <p:ext uri="{BB962C8B-B14F-4D97-AF65-F5344CB8AC3E}">
        <p14:creationId xmlns:p14="http://schemas.microsoft.com/office/powerpoint/2010/main" val="21641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CAA5-48FB-BD48-B7AE-3455F960E161}"/>
              </a:ext>
            </a:extLst>
          </p:cNvPr>
          <p:cNvSpPr>
            <a:spLocks noGrp="1"/>
          </p:cNvSpPr>
          <p:nvPr>
            <p:ph type="title"/>
          </p:nvPr>
        </p:nvSpPr>
        <p:spPr>
          <a:xfrm>
            <a:off x="1158240" y="138144"/>
            <a:ext cx="9875520" cy="1356360"/>
          </a:xfrm>
        </p:spPr>
        <p:txBody>
          <a:bodyPr/>
          <a:lstStyle/>
          <a:p>
            <a:pPr algn="ctr"/>
            <a:r>
              <a:rPr lang="en-US" dirty="0"/>
              <a:t>Technique #3 (most important!!!!)</a:t>
            </a:r>
          </a:p>
        </p:txBody>
      </p:sp>
      <p:sp>
        <p:nvSpPr>
          <p:cNvPr id="3" name="Content Placeholder 2">
            <a:extLst>
              <a:ext uri="{FF2B5EF4-FFF2-40B4-BE49-F238E27FC236}">
                <a16:creationId xmlns:a16="http://schemas.microsoft.com/office/drawing/2014/main" id="{37718100-D926-E648-981D-023776586909}"/>
              </a:ext>
            </a:extLst>
          </p:cNvPr>
          <p:cNvSpPr>
            <a:spLocks noGrp="1"/>
          </p:cNvSpPr>
          <p:nvPr>
            <p:ph idx="1"/>
          </p:nvPr>
        </p:nvSpPr>
        <p:spPr>
          <a:xfrm>
            <a:off x="324465" y="1219201"/>
            <a:ext cx="11592232" cy="5270090"/>
          </a:xfrm>
        </p:spPr>
        <p:txBody>
          <a:bodyPr>
            <a:normAutofit fontScale="62500" lnSpcReduction="20000"/>
          </a:bodyPr>
          <a:lstStyle/>
          <a:p>
            <a:pPr marL="45720" indent="0">
              <a:buNone/>
            </a:pPr>
            <a:r>
              <a:rPr lang="en-CA" sz="4200" b="1" dirty="0">
                <a:solidFill>
                  <a:schemeClr val="tx1"/>
                </a:solidFill>
              </a:rPr>
              <a:t>3) Change sentence structure: clauses, phrases, voice, order, length…</a:t>
            </a:r>
          </a:p>
          <a:p>
            <a:pPr marL="45720" indent="0">
              <a:buNone/>
            </a:pPr>
            <a:endParaRPr lang="en-CA" sz="4200" b="1" dirty="0">
              <a:solidFill>
                <a:schemeClr val="tx1"/>
              </a:solidFill>
            </a:endParaRPr>
          </a:p>
          <a:p>
            <a:pPr lvl="1"/>
            <a:r>
              <a:rPr lang="en-CA" sz="4500" dirty="0">
                <a:solidFill>
                  <a:schemeClr val="tx1"/>
                </a:solidFill>
              </a:rPr>
              <a:t>The act of carelessly discarding one lighted cigarette in the forest started the largest fire that had ever occurred in that region resulting in the destruction of hundreds of homes.</a:t>
            </a:r>
          </a:p>
          <a:p>
            <a:pPr marL="274320" lvl="1" indent="0">
              <a:buNone/>
            </a:pPr>
            <a:endParaRPr lang="en-CA" sz="4500" b="1" dirty="0">
              <a:solidFill>
                <a:schemeClr val="tx1"/>
              </a:solidFill>
            </a:endParaRPr>
          </a:p>
          <a:p>
            <a:pPr marL="274320" lvl="1" indent="0">
              <a:buNone/>
            </a:pPr>
            <a:endParaRPr lang="en-CA" sz="4500" dirty="0">
              <a:solidFill>
                <a:schemeClr val="accent4"/>
              </a:solidFill>
            </a:endParaRPr>
          </a:p>
          <a:p>
            <a:pPr lvl="1"/>
            <a:r>
              <a:rPr lang="en-CA" sz="4500" dirty="0">
                <a:solidFill>
                  <a:schemeClr val="accent4"/>
                </a:solidFill>
              </a:rPr>
              <a:t>The act of </a:t>
            </a:r>
            <a:r>
              <a:rPr lang="en-CA" sz="4500" dirty="0">
                <a:solidFill>
                  <a:srgbClr val="7030A0"/>
                </a:solidFill>
              </a:rPr>
              <a:t>carelessly</a:t>
            </a:r>
            <a:r>
              <a:rPr lang="en-CA" sz="4500" dirty="0">
                <a:solidFill>
                  <a:schemeClr val="accent1">
                    <a:lumMod val="75000"/>
                  </a:schemeClr>
                </a:solidFill>
              </a:rPr>
              <a:t> </a:t>
            </a:r>
            <a:r>
              <a:rPr lang="en-CA" sz="4500" dirty="0">
                <a:solidFill>
                  <a:schemeClr val="accent4"/>
                </a:solidFill>
              </a:rPr>
              <a:t>discarding one lighted cigarette </a:t>
            </a:r>
            <a:r>
              <a:rPr lang="en-CA" sz="4500" dirty="0">
                <a:solidFill>
                  <a:srgbClr val="00B050"/>
                </a:solidFill>
              </a:rPr>
              <a:t>in the forest </a:t>
            </a:r>
            <a:r>
              <a:rPr lang="en-CA" sz="4500" dirty="0">
                <a:solidFill>
                  <a:schemeClr val="tx1"/>
                </a:solidFill>
              </a:rPr>
              <a:t>started </a:t>
            </a:r>
            <a:r>
              <a:rPr lang="en-CA" sz="4500" dirty="0">
                <a:solidFill>
                  <a:schemeClr val="accent2"/>
                </a:solidFill>
              </a:rPr>
              <a:t>the largest </a:t>
            </a:r>
            <a:r>
              <a:rPr lang="en-CA" sz="4500" dirty="0">
                <a:solidFill>
                  <a:srgbClr val="00B050"/>
                </a:solidFill>
              </a:rPr>
              <a:t>fire</a:t>
            </a:r>
            <a:r>
              <a:rPr lang="en-CA" sz="4500" dirty="0">
                <a:solidFill>
                  <a:schemeClr val="accent2"/>
                </a:solidFill>
              </a:rPr>
              <a:t> that had ever occurred in that region </a:t>
            </a:r>
            <a:r>
              <a:rPr lang="en-CA" sz="4500" dirty="0">
                <a:solidFill>
                  <a:schemeClr val="accent1">
                    <a:lumMod val="75000"/>
                  </a:schemeClr>
                </a:solidFill>
              </a:rPr>
              <a:t>resulting in the destruction of hundreds of homes.</a:t>
            </a:r>
          </a:p>
          <a:p>
            <a:pPr marL="274320" lvl="1" indent="0">
              <a:buNone/>
            </a:pPr>
            <a:r>
              <a:rPr lang="en-CA" sz="4500" dirty="0">
                <a:solidFill>
                  <a:schemeClr val="accent1">
                    <a:lumMod val="75000"/>
                  </a:schemeClr>
                </a:solidFill>
              </a:rPr>
              <a:t>  </a:t>
            </a:r>
          </a:p>
          <a:p>
            <a:pPr lvl="1"/>
            <a:endParaRPr lang="en-CA" sz="4500" dirty="0">
              <a:solidFill>
                <a:schemeClr val="accent2"/>
              </a:solidFill>
            </a:endParaRPr>
          </a:p>
          <a:p>
            <a:pPr lvl="1"/>
            <a:r>
              <a:rPr lang="en-CA" sz="4500" dirty="0">
                <a:solidFill>
                  <a:schemeClr val="accent2"/>
                </a:solidFill>
              </a:rPr>
              <a:t>The worst </a:t>
            </a:r>
            <a:r>
              <a:rPr lang="en-CA" sz="4500" dirty="0">
                <a:solidFill>
                  <a:srgbClr val="00B050"/>
                </a:solidFill>
              </a:rPr>
              <a:t>forest fire </a:t>
            </a:r>
            <a:r>
              <a:rPr lang="en-CA" sz="4500" dirty="0">
                <a:solidFill>
                  <a:schemeClr val="accent2"/>
                </a:solidFill>
              </a:rPr>
              <a:t>in the history of that region </a:t>
            </a:r>
            <a:r>
              <a:rPr lang="en-CA" sz="4500" dirty="0">
                <a:solidFill>
                  <a:schemeClr val="tx1"/>
                </a:solidFill>
              </a:rPr>
              <a:t>was started by </a:t>
            </a:r>
            <a:r>
              <a:rPr lang="en-CA" sz="4500" dirty="0">
                <a:solidFill>
                  <a:schemeClr val="accent4"/>
                </a:solidFill>
              </a:rPr>
              <a:t>a single cigarette someone dropped. </a:t>
            </a:r>
            <a:r>
              <a:rPr lang="en-CA" sz="4500" dirty="0">
                <a:solidFill>
                  <a:srgbClr val="7030A0"/>
                </a:solidFill>
              </a:rPr>
              <a:t>Due to this thoughtlessness, </a:t>
            </a:r>
            <a:r>
              <a:rPr lang="en-CA" sz="4500" dirty="0">
                <a:solidFill>
                  <a:schemeClr val="accent1">
                    <a:lumMod val="75000"/>
                  </a:schemeClr>
                </a:solidFill>
              </a:rPr>
              <a:t>hundreds of homes were destroyed.</a:t>
            </a:r>
          </a:p>
          <a:p>
            <a:endParaRPr lang="en-US" dirty="0"/>
          </a:p>
        </p:txBody>
      </p:sp>
      <p:sp>
        <p:nvSpPr>
          <p:cNvPr id="4" name="Arrow: Down 3">
            <a:extLst>
              <a:ext uri="{FF2B5EF4-FFF2-40B4-BE49-F238E27FC236}">
                <a16:creationId xmlns:a16="http://schemas.microsoft.com/office/drawing/2014/main" id="{A338DBA9-0570-4472-AA67-067992A5C98B}"/>
              </a:ext>
            </a:extLst>
          </p:cNvPr>
          <p:cNvSpPr/>
          <p:nvPr/>
        </p:nvSpPr>
        <p:spPr>
          <a:xfrm>
            <a:off x="5997677" y="2780071"/>
            <a:ext cx="609600" cy="648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BF108B35-283E-4A68-9EE8-72132A465952}"/>
              </a:ext>
            </a:extLst>
          </p:cNvPr>
          <p:cNvSpPr/>
          <p:nvPr/>
        </p:nvSpPr>
        <p:spPr>
          <a:xfrm>
            <a:off x="5997677" y="4634681"/>
            <a:ext cx="609600" cy="648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1545-BF65-8F4C-8845-6EC34EAA756D}"/>
              </a:ext>
            </a:extLst>
          </p:cNvPr>
          <p:cNvSpPr>
            <a:spLocks noGrp="1"/>
          </p:cNvSpPr>
          <p:nvPr>
            <p:ph type="title"/>
          </p:nvPr>
        </p:nvSpPr>
        <p:spPr>
          <a:xfrm>
            <a:off x="946150" y="0"/>
            <a:ext cx="10299700" cy="1356360"/>
          </a:xfrm>
        </p:spPr>
        <p:txBody>
          <a:bodyPr/>
          <a:lstStyle/>
          <a:p>
            <a:pPr algn="ctr"/>
            <a:r>
              <a:rPr lang="en-US" dirty="0"/>
              <a:t>Using the source’s original words</a:t>
            </a:r>
          </a:p>
        </p:txBody>
      </p:sp>
      <p:sp>
        <p:nvSpPr>
          <p:cNvPr id="3" name="Content Placeholder 2">
            <a:extLst>
              <a:ext uri="{FF2B5EF4-FFF2-40B4-BE49-F238E27FC236}">
                <a16:creationId xmlns:a16="http://schemas.microsoft.com/office/drawing/2014/main" id="{A9D3CBA1-4899-8844-B18E-56FD82B2F930}"/>
              </a:ext>
            </a:extLst>
          </p:cNvPr>
          <p:cNvSpPr>
            <a:spLocks noGrp="1"/>
          </p:cNvSpPr>
          <p:nvPr>
            <p:ph idx="1"/>
          </p:nvPr>
        </p:nvSpPr>
        <p:spPr>
          <a:xfrm>
            <a:off x="207322" y="1256875"/>
            <a:ext cx="11777355" cy="4826000"/>
          </a:xfrm>
        </p:spPr>
        <p:txBody>
          <a:bodyPr>
            <a:normAutofit fontScale="92500" lnSpcReduction="20000"/>
          </a:bodyPr>
          <a:lstStyle/>
          <a:p>
            <a:r>
              <a:rPr lang="en-CA" sz="2800" dirty="0">
                <a:solidFill>
                  <a:schemeClr val="tx1"/>
                </a:solidFill>
              </a:rPr>
              <a:t>Sometimes, you may want to keep quote the original words from your reference when the wording is </a:t>
            </a:r>
            <a:r>
              <a:rPr lang="en-CA" sz="2800" b="1" dirty="0">
                <a:solidFill>
                  <a:schemeClr val="tx1"/>
                </a:solidFill>
              </a:rPr>
              <a:t>special </a:t>
            </a:r>
            <a:r>
              <a:rPr lang="en-CA" sz="2800" dirty="0">
                <a:solidFill>
                  <a:schemeClr val="tx1"/>
                </a:solidFill>
              </a:rPr>
              <a:t>and will add a </a:t>
            </a:r>
            <a:r>
              <a:rPr lang="en-CA" sz="2800" b="1" dirty="0">
                <a:solidFill>
                  <a:schemeClr val="tx1"/>
                </a:solidFill>
              </a:rPr>
              <a:t>greater impact </a:t>
            </a:r>
            <a:r>
              <a:rPr lang="en-CA" sz="2800" dirty="0">
                <a:solidFill>
                  <a:schemeClr val="tx1"/>
                </a:solidFill>
              </a:rPr>
              <a:t>to your paper than normal expressions would. For example:</a:t>
            </a:r>
          </a:p>
          <a:p>
            <a:pPr marL="45720" indent="0">
              <a:buNone/>
            </a:pPr>
            <a:endParaRPr lang="en-CA" sz="2800" dirty="0">
              <a:solidFill>
                <a:schemeClr val="tx1"/>
              </a:solidFill>
            </a:endParaRPr>
          </a:p>
          <a:p>
            <a:pPr marL="274320" lvl="1" indent="0">
              <a:buNone/>
            </a:pPr>
            <a:r>
              <a:rPr lang="en-CA" sz="2800" dirty="0">
                <a:solidFill>
                  <a:schemeClr val="tx1"/>
                </a:solidFill>
              </a:rPr>
              <a:t>American civil rights leader, Dr. Martin Luther King, Jr. (1965) said, </a:t>
            </a:r>
            <a:r>
              <a:rPr lang="en-US" sz="2800" dirty="0">
                <a:solidFill>
                  <a:schemeClr val="tx1"/>
                </a:solidFill>
              </a:rPr>
              <a:t>“The function of education is to teach one to think intensively and to think critically. Intelligence plus character – that is the goal of true education</a:t>
            </a:r>
            <a:r>
              <a:rPr lang="en-CA" sz="2800" dirty="0">
                <a:solidFill>
                  <a:schemeClr val="tx1"/>
                </a:solidFill>
              </a:rPr>
              <a:t>” (p. 2).</a:t>
            </a:r>
          </a:p>
          <a:p>
            <a:endParaRPr lang="en-CA" sz="2800" dirty="0">
              <a:solidFill>
                <a:schemeClr val="tx1"/>
              </a:solidFill>
            </a:endParaRPr>
          </a:p>
          <a:p>
            <a:r>
              <a:rPr lang="en-CA" sz="2800" dirty="0">
                <a:solidFill>
                  <a:schemeClr val="tx1"/>
                </a:solidFill>
              </a:rPr>
              <a:t>You could paraphrase his </a:t>
            </a:r>
            <a:r>
              <a:rPr lang="en-CA" sz="2800" b="1" dirty="0">
                <a:solidFill>
                  <a:schemeClr val="tx1"/>
                </a:solidFill>
              </a:rPr>
              <a:t>idea</a:t>
            </a:r>
            <a:r>
              <a:rPr lang="en-CA" sz="2800" dirty="0">
                <a:solidFill>
                  <a:schemeClr val="tx1"/>
                </a:solidFill>
              </a:rPr>
              <a:t> but keep the interesting expression, “intelligence plus character” with a blend of paraphrasing and quoting:</a:t>
            </a:r>
          </a:p>
          <a:p>
            <a:pPr marL="45720" indent="0">
              <a:buNone/>
            </a:pPr>
            <a:endParaRPr lang="en-CA" sz="2600" dirty="0">
              <a:solidFill>
                <a:schemeClr val="tx1"/>
              </a:solidFill>
            </a:endParaRPr>
          </a:p>
          <a:p>
            <a:pPr marL="548640" lvl="2" indent="0">
              <a:buNone/>
            </a:pPr>
            <a:r>
              <a:rPr lang="en-US" sz="2800" dirty="0">
                <a:solidFill>
                  <a:schemeClr val="tx1"/>
                </a:solidFill>
              </a:rPr>
              <a:t>Dr. Martin Luther King, Jr. (1965) noted that educators should train students to think deeply so that they develop “intelligence plus character” (p. 2).</a:t>
            </a:r>
          </a:p>
          <a:p>
            <a:endParaRPr lang="en-CA" sz="2800" dirty="0">
              <a:solidFill>
                <a:schemeClr val="tx1"/>
              </a:solidFill>
            </a:endParaRPr>
          </a:p>
          <a:p>
            <a:pPr marL="45720" indent="0">
              <a:buNone/>
            </a:pPr>
            <a:endParaRPr lang="en-CA" sz="2800" dirty="0">
              <a:solidFill>
                <a:schemeClr val="tx1"/>
              </a:solidFill>
            </a:endParaRPr>
          </a:p>
          <a:p>
            <a:endParaRPr lang="en-CA" sz="2000" dirty="0">
              <a:solidFill>
                <a:schemeClr val="tx1"/>
              </a:solidFill>
            </a:endParaRPr>
          </a:p>
          <a:p>
            <a:endParaRPr lang="en-US" dirty="0"/>
          </a:p>
        </p:txBody>
      </p:sp>
    </p:spTree>
    <p:extLst>
      <p:ext uri="{BB962C8B-B14F-4D97-AF65-F5344CB8AC3E}">
        <p14:creationId xmlns:p14="http://schemas.microsoft.com/office/powerpoint/2010/main" val="150700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DAB6-CF21-5C46-99FB-790F20F36A84}"/>
              </a:ext>
            </a:extLst>
          </p:cNvPr>
          <p:cNvSpPr>
            <a:spLocks noGrp="1"/>
          </p:cNvSpPr>
          <p:nvPr>
            <p:ph type="title"/>
          </p:nvPr>
        </p:nvSpPr>
        <p:spPr>
          <a:xfrm>
            <a:off x="1158240" y="-206477"/>
            <a:ext cx="9875520" cy="1356360"/>
          </a:xfrm>
        </p:spPr>
        <p:txBody>
          <a:bodyPr>
            <a:noAutofit/>
          </a:bodyPr>
          <a:lstStyle/>
          <a:p>
            <a:pPr algn="ctr"/>
            <a:br>
              <a:rPr lang="en-CA" sz="2000" dirty="0"/>
            </a:br>
            <a:r>
              <a:rPr lang="en-US" sz="5400" dirty="0"/>
              <a:t>Practice Summarizing</a:t>
            </a:r>
          </a:p>
        </p:txBody>
      </p:sp>
      <p:sp>
        <p:nvSpPr>
          <p:cNvPr id="3" name="Content Placeholder 2">
            <a:extLst>
              <a:ext uri="{FF2B5EF4-FFF2-40B4-BE49-F238E27FC236}">
                <a16:creationId xmlns:a16="http://schemas.microsoft.com/office/drawing/2014/main" id="{9A56F92A-837E-9242-87AB-38596E4382AC}"/>
              </a:ext>
            </a:extLst>
          </p:cNvPr>
          <p:cNvSpPr>
            <a:spLocks noGrp="1"/>
          </p:cNvSpPr>
          <p:nvPr>
            <p:ph idx="1"/>
          </p:nvPr>
        </p:nvSpPr>
        <p:spPr>
          <a:xfrm>
            <a:off x="491490" y="1034522"/>
            <a:ext cx="11247120" cy="5626628"/>
          </a:xfrm>
        </p:spPr>
        <p:txBody>
          <a:bodyPr>
            <a:noAutofit/>
          </a:bodyPr>
          <a:lstStyle/>
          <a:p>
            <a:pPr marL="45720" indent="0" algn="ctr">
              <a:buNone/>
            </a:pPr>
            <a:r>
              <a:rPr lang="en-US" sz="2400" b="1" dirty="0"/>
              <a:t>Read the original source, then answer the questions about the story.</a:t>
            </a:r>
          </a:p>
          <a:p>
            <a:pPr marL="450850" indent="-404813">
              <a:buNone/>
            </a:pPr>
            <a:r>
              <a:rPr lang="en-US" sz="2000" dirty="0">
                <a:solidFill>
                  <a:schemeClr val="tx2"/>
                </a:solidFill>
              </a:rPr>
              <a:t>Smith, E. (2015). The power of positive thinking. </a:t>
            </a:r>
            <a:r>
              <a:rPr lang="en-CA" sz="2000" i="1" dirty="0">
                <a:solidFill>
                  <a:schemeClr val="tx2"/>
                </a:solidFill>
              </a:rPr>
              <a:t>Journal of Applied Developmental Psychology,   30</a:t>
            </a:r>
            <a:r>
              <a:rPr lang="en-CA" sz="2000" dirty="0">
                <a:solidFill>
                  <a:schemeClr val="tx2"/>
                </a:solidFill>
              </a:rPr>
              <a:t>(5), 22. https://</a:t>
            </a:r>
            <a:r>
              <a:rPr lang="en-CA" sz="2000" dirty="0" err="1">
                <a:solidFill>
                  <a:schemeClr val="tx2"/>
                </a:solidFill>
              </a:rPr>
              <a:t>doi.org</a:t>
            </a:r>
            <a:r>
              <a:rPr lang="en-CA" sz="2000" dirty="0">
                <a:solidFill>
                  <a:schemeClr val="tx2"/>
                </a:solidFill>
              </a:rPr>
              <a:t>/11.1017/j.appdev.2015.05.005 </a:t>
            </a:r>
          </a:p>
          <a:p>
            <a:pPr marL="45720" indent="0">
              <a:buNone/>
            </a:pPr>
            <a:r>
              <a:rPr lang="en-US" sz="2000" b="1" dirty="0">
                <a:solidFill>
                  <a:srgbClr val="7030A0"/>
                </a:solidFill>
              </a:rPr>
              <a:t>Some people can stay happy even under stressful circumstances. One of my co-workers, Mr. Johnson, is a good example of this type of person. He always seems to take a positive view toward life. I recall one incident in particular that illustrates this point. </a:t>
            </a:r>
            <a:r>
              <a:rPr lang="en-US" sz="2000" b="1" dirty="0">
                <a:solidFill>
                  <a:schemeClr val="tx1"/>
                </a:solidFill>
              </a:rPr>
              <a:t>Johnson told me he usually gets up at 6:30, but one day he woke up, looked at his alarm clock, and was shocked to see that it was already 7:30! He said he must have forgotten to set it the night before and had overslept. He jumped out of bed, washed up, shaved, and got dressed quickly. He was hungry, but there was no time for breakfast. He ran all the way to the station and was able to board the next train.</a:t>
            </a:r>
          </a:p>
          <a:p>
            <a:pPr marL="45720" indent="0">
              <a:buNone/>
            </a:pPr>
            <a:r>
              <a:rPr lang="en-US" sz="2000" b="1" dirty="0">
                <a:solidFill>
                  <a:schemeClr val="tx1"/>
                </a:solidFill>
              </a:rPr>
              <a:t>Fortunately, he arrived at the company by the 9:00 start time. He said good morning to his fellow workers and stopped by the staff kitchen to make himself a cup of coffee, nice and hot. He recalled that it smelled so good. Then, he made his way over to his office, sat down, and put his head on this desk. In less than a minute, he was snoring and starting to enjoy a very pleasant dream. He later told me his dream was about having a nice breakfast at his favourite coffee shop and that when he woke up, he wasn’t hungry anymore, but was energized and he had had a very productive day after all! </a:t>
            </a:r>
            <a:r>
              <a:rPr lang="en-US" sz="2000" b="1" dirty="0">
                <a:solidFill>
                  <a:srgbClr val="0070C0"/>
                </a:solidFill>
              </a:rPr>
              <a:t>He is a classic case of the positive thinker who refuses to dwell on the negative, who effortlessly turns lemons into lemonade. </a:t>
            </a:r>
            <a:br>
              <a:rPr lang="en-CA" sz="2000" dirty="0">
                <a:solidFill>
                  <a:srgbClr val="0070C0"/>
                </a:solidFill>
              </a:rPr>
            </a:br>
            <a:endParaRPr lang="en-US" sz="2000" dirty="0">
              <a:solidFill>
                <a:srgbClr val="0070C0"/>
              </a:solidFill>
            </a:endParaRPr>
          </a:p>
        </p:txBody>
      </p:sp>
    </p:spTree>
    <p:extLst>
      <p:ext uri="{BB962C8B-B14F-4D97-AF65-F5344CB8AC3E}">
        <p14:creationId xmlns:p14="http://schemas.microsoft.com/office/powerpoint/2010/main" val="160327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4D92-C40D-6D46-B10C-2028FE8E7119}"/>
              </a:ext>
            </a:extLst>
          </p:cNvPr>
          <p:cNvSpPr>
            <a:spLocks noGrp="1"/>
          </p:cNvSpPr>
          <p:nvPr>
            <p:ph type="title"/>
          </p:nvPr>
        </p:nvSpPr>
        <p:spPr/>
        <p:txBody>
          <a:bodyPr/>
          <a:lstStyle/>
          <a:p>
            <a:r>
              <a:rPr lang="en-US" dirty="0"/>
              <a:t>Answer these questions in full sentences</a:t>
            </a:r>
          </a:p>
        </p:txBody>
      </p:sp>
      <p:sp>
        <p:nvSpPr>
          <p:cNvPr id="3" name="Content Placeholder 2">
            <a:extLst>
              <a:ext uri="{FF2B5EF4-FFF2-40B4-BE49-F238E27FC236}">
                <a16:creationId xmlns:a16="http://schemas.microsoft.com/office/drawing/2014/main" id="{1699B451-170C-7641-B6A1-AE186E3F9066}"/>
              </a:ext>
            </a:extLst>
          </p:cNvPr>
          <p:cNvSpPr>
            <a:spLocks noGrp="1"/>
          </p:cNvSpPr>
          <p:nvPr>
            <p:ph sz="half" idx="1"/>
          </p:nvPr>
        </p:nvSpPr>
        <p:spPr>
          <a:xfrm>
            <a:off x="702248" y="1691638"/>
            <a:ext cx="5720576" cy="4549141"/>
          </a:xfrm>
        </p:spPr>
        <p:txBody>
          <a:bodyPr>
            <a:normAutofit fontScale="25000" lnSpcReduction="20000"/>
          </a:bodyPr>
          <a:lstStyle/>
          <a:p>
            <a:pPr marL="0" marR="2540" lvl="0" indent="0">
              <a:lnSpc>
                <a:spcPct val="200000"/>
              </a:lnSpc>
              <a:spcAft>
                <a:spcPts val="0"/>
              </a:spcAft>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1. Did the man wake up early or late this morning?</a:t>
            </a:r>
          </a:p>
          <a:p>
            <a:pPr marL="0" marR="2540" lvl="0" indent="0">
              <a:lnSpc>
                <a:spcPct val="200000"/>
              </a:lnSpc>
              <a:spcAft>
                <a:spcPts val="0"/>
              </a:spcAft>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2. How did he get ready for work, quickly or slowly? </a:t>
            </a:r>
            <a:endParaRPr lang="en-CA" sz="8000" dirty="0">
              <a:solidFill>
                <a:schemeClr val="tx1"/>
              </a:solidFill>
              <a:latin typeface="Calibri" panose="020F0502020204030204" pitchFamily="34" charset="0"/>
              <a:ea typeface="Yu Mincho" panose="02020400000000000000" pitchFamily="18" charset="-128"/>
              <a:cs typeface="Times New Roman" panose="02020603050405020304" pitchFamily="18" charset="0"/>
            </a:endParaRPr>
          </a:p>
          <a:p>
            <a:pPr marL="0" marR="2540" lvl="0" indent="0">
              <a:lnSpc>
                <a:spcPct val="200000"/>
              </a:lnSpc>
              <a:spcAft>
                <a:spcPts val="0"/>
              </a:spcAft>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3. Did he run or walk to the train station?</a:t>
            </a:r>
          </a:p>
          <a:p>
            <a:pPr marL="0" marR="2540" lvl="0" indent="0">
              <a:lnSpc>
                <a:spcPct val="200000"/>
              </a:lnSpc>
              <a:spcAft>
                <a:spcPts val="0"/>
              </a:spcAft>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4. Did he catch his train?</a:t>
            </a:r>
          </a:p>
          <a:p>
            <a:pPr marL="0" marR="2540" lvl="0" indent="0">
              <a:lnSpc>
                <a:spcPct val="200000"/>
              </a:lnSpc>
              <a:spcAft>
                <a:spcPts val="0"/>
              </a:spcAft>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5. Did he make it to work on time or was he late? </a:t>
            </a:r>
          </a:p>
          <a:p>
            <a:pPr marL="0" marR="2540" indent="0">
              <a:lnSpc>
                <a:spcPct val="200000"/>
              </a:lnSpc>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6. Did he greet his co-workers?</a:t>
            </a:r>
          </a:p>
          <a:p>
            <a:pPr marL="0" marR="2540" lvl="0" indent="0">
              <a:lnSpc>
                <a:spcPct val="200000"/>
              </a:lnSpc>
              <a:spcAft>
                <a:spcPts val="0"/>
              </a:spcAft>
              <a:buNone/>
            </a:pPr>
            <a:endPar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endParaRPr>
          </a:p>
          <a:p>
            <a:pPr marL="0" marR="2540" lvl="0" indent="0">
              <a:lnSpc>
                <a:spcPct val="200000"/>
              </a:lnSpc>
              <a:spcAft>
                <a:spcPts val="0"/>
              </a:spcAft>
              <a:buNone/>
            </a:pPr>
            <a:endPar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D07EB38C-CA3B-F940-A494-90E83ADC5AB3}"/>
              </a:ext>
            </a:extLst>
          </p:cNvPr>
          <p:cNvSpPr>
            <a:spLocks noGrp="1"/>
          </p:cNvSpPr>
          <p:nvPr>
            <p:ph sz="half" idx="2"/>
          </p:nvPr>
        </p:nvSpPr>
        <p:spPr>
          <a:xfrm>
            <a:off x="6712198" y="1691639"/>
            <a:ext cx="4643994" cy="4023361"/>
          </a:xfrm>
        </p:spPr>
        <p:txBody>
          <a:bodyPr>
            <a:normAutofit fontScale="25000" lnSpcReduction="20000"/>
          </a:bodyPr>
          <a:lstStyle/>
          <a:p>
            <a:pPr marL="0" marR="2540" lvl="0" indent="0">
              <a:lnSpc>
                <a:spcPct val="200000"/>
              </a:lnSpc>
              <a:spcAft>
                <a:spcPts val="0"/>
              </a:spcAft>
              <a:buClr>
                <a:schemeClr val="tx1"/>
              </a:buClr>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7. What did he make and where did he go? </a:t>
            </a:r>
            <a:endParaRPr lang="en-CA" sz="8000" dirty="0">
              <a:solidFill>
                <a:schemeClr val="tx1"/>
              </a:solidFill>
              <a:latin typeface="Calibri" panose="020F0502020204030204" pitchFamily="34" charset="0"/>
              <a:ea typeface="Yu Mincho" panose="02020400000000000000" pitchFamily="18" charset="-128"/>
              <a:cs typeface="Times New Roman" panose="02020603050405020304" pitchFamily="18" charset="0"/>
            </a:endParaRPr>
          </a:p>
          <a:p>
            <a:pPr marL="0" marR="2540" lvl="0" indent="0">
              <a:lnSpc>
                <a:spcPct val="200000"/>
              </a:lnSpc>
              <a:spcAft>
                <a:spcPts val="0"/>
              </a:spcAft>
              <a:buClr>
                <a:schemeClr val="tx1"/>
              </a:buClr>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8. Where did he immediately fall asleep?</a:t>
            </a:r>
          </a:p>
          <a:p>
            <a:pPr marL="0" marR="2540" lvl="0" indent="0">
              <a:lnSpc>
                <a:spcPct val="200000"/>
              </a:lnSpc>
              <a:spcAft>
                <a:spcPts val="0"/>
              </a:spcAft>
              <a:buClr>
                <a:schemeClr val="tx1"/>
              </a:buClr>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9. What did he later say he had been dreaming about eating? </a:t>
            </a:r>
          </a:p>
          <a:p>
            <a:pPr marL="0" marR="2540" lvl="0" indent="0">
              <a:lnSpc>
                <a:spcPct val="200000"/>
              </a:lnSpc>
              <a:spcAft>
                <a:spcPts val="0"/>
              </a:spcAft>
              <a:buClr>
                <a:schemeClr val="tx1"/>
              </a:buClr>
              <a:buNone/>
            </a:pPr>
            <a:r>
              <a:rPr lang="en-US" sz="8000" dirty="0">
                <a:solidFill>
                  <a:schemeClr val="tx1"/>
                </a:solidFill>
                <a:latin typeface="Calibri Light" panose="020F0302020204030204" pitchFamily="34" charset="0"/>
                <a:ea typeface="Arial Unicode MS" panose="020B0604020202020204" pitchFamily="34" charset="-128"/>
                <a:cs typeface="Times New Roman" panose="02020603050405020304" pitchFamily="18" charset="0"/>
              </a:rPr>
              <a:t>10. How did he feel when he woke up and how was the rest of his day after that?</a:t>
            </a:r>
            <a:endParaRPr lang="en-CA" sz="8000" dirty="0">
              <a:solidFill>
                <a:schemeClr val="tx1"/>
              </a:solidFill>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6911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06E3-7F6C-A04A-BA4E-38B2EBD86530}"/>
              </a:ext>
            </a:extLst>
          </p:cNvPr>
          <p:cNvSpPr>
            <a:spLocks noGrp="1"/>
          </p:cNvSpPr>
          <p:nvPr>
            <p:ph type="title"/>
          </p:nvPr>
        </p:nvSpPr>
        <p:spPr/>
        <p:txBody>
          <a:bodyPr>
            <a:normAutofit/>
          </a:bodyPr>
          <a:lstStyle/>
          <a:p>
            <a:pPr algn="ctr"/>
            <a:r>
              <a:rPr lang="en-US" sz="5400" dirty="0"/>
              <a:t>Summary </a:t>
            </a:r>
            <a:r>
              <a:rPr lang="en-US" sz="5400" dirty="0">
                <a:solidFill>
                  <a:schemeClr val="tx1"/>
                </a:solidFill>
              </a:rPr>
              <a:t>of</a:t>
            </a:r>
            <a:r>
              <a:rPr lang="en-US" sz="5400" dirty="0"/>
              <a:t> </a:t>
            </a:r>
            <a:r>
              <a:rPr lang="en-US" sz="5400" dirty="0">
                <a:solidFill>
                  <a:schemeClr val="tx1"/>
                </a:solidFill>
              </a:rPr>
              <a:t>the Story</a:t>
            </a:r>
          </a:p>
        </p:txBody>
      </p:sp>
      <p:sp>
        <p:nvSpPr>
          <p:cNvPr id="3" name="Content Placeholder 2">
            <a:extLst>
              <a:ext uri="{FF2B5EF4-FFF2-40B4-BE49-F238E27FC236}">
                <a16:creationId xmlns:a16="http://schemas.microsoft.com/office/drawing/2014/main" id="{117A1B99-472C-5C48-BE3E-6DF17859BD1C}"/>
              </a:ext>
            </a:extLst>
          </p:cNvPr>
          <p:cNvSpPr>
            <a:spLocks noGrp="1"/>
          </p:cNvSpPr>
          <p:nvPr>
            <p:ph idx="1"/>
          </p:nvPr>
        </p:nvSpPr>
        <p:spPr>
          <a:xfrm>
            <a:off x="452284" y="2136058"/>
            <a:ext cx="11257935" cy="4038600"/>
          </a:xfrm>
        </p:spPr>
        <p:txBody>
          <a:bodyPr>
            <a:noAutofit/>
          </a:bodyPr>
          <a:lstStyle/>
          <a:p>
            <a:pPr marL="45720" indent="0">
              <a:buNone/>
            </a:pPr>
            <a:r>
              <a:rPr lang="en-US" sz="2800" b="1" dirty="0">
                <a:solidFill>
                  <a:srgbClr val="7030A0"/>
                </a:solidFill>
              </a:rPr>
              <a:t>Smith, E. (2015) argued that a positive attitude makes a big difference in how people cope with stress. He gave an example with a story about one of his co-workers: </a:t>
            </a:r>
            <a:r>
              <a:rPr lang="en-US" sz="2800" b="1" dirty="0">
                <a:solidFill>
                  <a:schemeClr val="tx1"/>
                </a:solidFill>
              </a:rPr>
              <a:t>One day, the man woke up late and quickly got ready for work. He ran to the train station and caught his train. He made it to work on time and greeted his co-workers cheerfully. He made a cup of coffee, went to his office, and immediately fell asleep at his desk. He later said he had been dreaming of eating the breakfast he had missed and that he woke up refreshed and ready to work!</a:t>
            </a:r>
            <a:r>
              <a:rPr lang="en-US" sz="2800" b="1" dirty="0">
                <a:solidFill>
                  <a:schemeClr val="accent1">
                    <a:lumMod val="75000"/>
                  </a:schemeClr>
                </a:solidFill>
              </a:rPr>
              <a:t> </a:t>
            </a:r>
            <a:r>
              <a:rPr lang="en-US" sz="2800" b="1" dirty="0">
                <a:solidFill>
                  <a:srgbClr val="0070C0"/>
                </a:solidFill>
              </a:rPr>
              <a:t>Smith concluded that this positive attitude is what makes it possible for people to “turn lemons into lemonade” (p. 22).</a:t>
            </a:r>
          </a:p>
        </p:txBody>
      </p:sp>
    </p:spTree>
    <p:extLst>
      <p:ext uri="{BB962C8B-B14F-4D97-AF65-F5344CB8AC3E}">
        <p14:creationId xmlns:p14="http://schemas.microsoft.com/office/powerpoint/2010/main" val="377502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C52D-EF74-0C4A-97CD-A6FD25B08140}"/>
              </a:ext>
            </a:extLst>
          </p:cNvPr>
          <p:cNvSpPr>
            <a:spLocks noGrp="1"/>
          </p:cNvSpPr>
          <p:nvPr>
            <p:ph type="title"/>
          </p:nvPr>
        </p:nvSpPr>
        <p:spPr/>
        <p:txBody>
          <a:bodyPr>
            <a:normAutofit/>
          </a:bodyPr>
          <a:lstStyle/>
          <a:p>
            <a:r>
              <a:rPr lang="en-US" sz="6000" dirty="0"/>
              <a:t>In Conclusion</a:t>
            </a:r>
          </a:p>
        </p:txBody>
      </p:sp>
      <p:sp>
        <p:nvSpPr>
          <p:cNvPr id="3" name="Content Placeholder 2">
            <a:extLst>
              <a:ext uri="{FF2B5EF4-FFF2-40B4-BE49-F238E27FC236}">
                <a16:creationId xmlns:a16="http://schemas.microsoft.com/office/drawing/2014/main" id="{6B5BFE8D-AB07-D344-B702-FD54F9DFF8B8}"/>
              </a:ext>
            </a:extLst>
          </p:cNvPr>
          <p:cNvSpPr>
            <a:spLocks noGrp="1"/>
          </p:cNvSpPr>
          <p:nvPr>
            <p:ph idx="1"/>
          </p:nvPr>
        </p:nvSpPr>
        <p:spPr>
          <a:xfrm>
            <a:off x="324465" y="2057400"/>
            <a:ext cx="11664335" cy="4638368"/>
          </a:xfrm>
        </p:spPr>
        <p:txBody>
          <a:bodyPr>
            <a:normAutofit fontScale="55000" lnSpcReduction="20000"/>
          </a:bodyPr>
          <a:lstStyle/>
          <a:p>
            <a:r>
              <a:rPr lang="en-CA" sz="5100" b="1" dirty="0">
                <a:solidFill>
                  <a:schemeClr val="tx1"/>
                </a:solidFill>
              </a:rPr>
              <a:t>Don’t just change words/word forms but make sure you </a:t>
            </a:r>
            <a:r>
              <a:rPr lang="en-CA" sz="5100" b="1" i="1" dirty="0">
                <a:solidFill>
                  <a:schemeClr val="tx1"/>
                </a:solidFill>
              </a:rPr>
              <a:t>also</a:t>
            </a:r>
            <a:r>
              <a:rPr lang="en-CA" sz="5100" b="1" dirty="0">
                <a:solidFill>
                  <a:schemeClr val="tx1"/>
                </a:solidFill>
              </a:rPr>
              <a:t> change the sentence structure </a:t>
            </a:r>
            <a:r>
              <a:rPr lang="en-CA" sz="5100" dirty="0">
                <a:solidFill>
                  <a:schemeClr val="tx1"/>
                </a:solidFill>
              </a:rPr>
              <a:t>so </a:t>
            </a:r>
            <a:r>
              <a:rPr lang="en-CA" sz="5100" b="1" dirty="0">
                <a:solidFill>
                  <a:srgbClr val="FF0000"/>
                </a:solidFill>
              </a:rPr>
              <a:t>your sentence looks completely different </a:t>
            </a:r>
            <a:r>
              <a:rPr lang="en-CA" sz="5100" dirty="0">
                <a:solidFill>
                  <a:schemeClr val="tx1"/>
                </a:solidFill>
              </a:rPr>
              <a:t>from the original. Poor paraphrasing is a form of plagiarism.</a:t>
            </a:r>
          </a:p>
          <a:p>
            <a:pPr lvl="1"/>
            <a:r>
              <a:rPr lang="en-CA" sz="3800" dirty="0">
                <a:solidFill>
                  <a:schemeClr val="tx1"/>
                </a:solidFill>
              </a:rPr>
              <a:t>Good and bad examples of paraphrasing</a:t>
            </a:r>
          </a:p>
          <a:p>
            <a:pPr marL="274320" lvl="1" indent="0">
              <a:buNone/>
            </a:pPr>
            <a:r>
              <a:rPr lang="en-CA" sz="2900" dirty="0">
                <a:solidFill>
                  <a:schemeClr val="tx1"/>
                </a:solidFill>
                <a:hlinkClick r:id="rId2"/>
              </a:rPr>
              <a:t>https://academicguides.waldenu.edu/writingcenter/evidence/paraphrase/examples</a:t>
            </a:r>
            <a:r>
              <a:rPr lang="en-CA" sz="2900" dirty="0">
                <a:solidFill>
                  <a:schemeClr val="tx1"/>
                </a:solidFill>
              </a:rPr>
              <a:t> </a:t>
            </a:r>
          </a:p>
          <a:p>
            <a:pPr marL="274320" lvl="1" indent="0">
              <a:buNone/>
            </a:pPr>
            <a:r>
              <a:rPr lang="en-CA" sz="2900" dirty="0">
                <a:solidFill>
                  <a:schemeClr val="tx1"/>
                </a:solidFill>
                <a:hlinkClick r:id="rId3"/>
              </a:rPr>
              <a:t>https://www.lib.uwo.ca/tutorials/paraphrasing/index.html</a:t>
            </a:r>
            <a:r>
              <a:rPr lang="en-CA" sz="2900" dirty="0">
                <a:solidFill>
                  <a:schemeClr val="tx1"/>
                </a:solidFill>
              </a:rPr>
              <a:t> </a:t>
            </a:r>
          </a:p>
          <a:p>
            <a:pPr marL="274320" lvl="1" indent="0">
              <a:buNone/>
            </a:pPr>
            <a:r>
              <a:rPr lang="en-CA" sz="2900" dirty="0">
                <a:solidFill>
                  <a:schemeClr val="tx1"/>
                </a:solidFill>
                <a:hlinkClick r:id="rId4"/>
              </a:rPr>
              <a:t>https://www.muhlenberg.edu/academics/psychology/studentportal/inappropriateparaphrasing/</a:t>
            </a:r>
            <a:r>
              <a:rPr lang="en-CA" sz="2900" dirty="0">
                <a:solidFill>
                  <a:schemeClr val="tx1"/>
                </a:solidFill>
              </a:rPr>
              <a:t> </a:t>
            </a:r>
          </a:p>
          <a:p>
            <a:pPr marL="274320" lvl="1" indent="0">
              <a:buNone/>
            </a:pPr>
            <a:r>
              <a:rPr lang="en-CA" sz="2900" dirty="0">
                <a:solidFill>
                  <a:schemeClr val="tx1"/>
                </a:solidFill>
                <a:hlinkClick r:id="rId5"/>
              </a:rPr>
              <a:t>https://eltc-language-resources.group.shef.ac.uk/lessons/identifying-good-and-bad-paraphrases/</a:t>
            </a:r>
            <a:r>
              <a:rPr lang="en-CA" sz="2900" dirty="0">
                <a:solidFill>
                  <a:schemeClr val="tx1"/>
                </a:solidFill>
              </a:rPr>
              <a:t> [students to do after the WS]</a:t>
            </a:r>
          </a:p>
          <a:p>
            <a:r>
              <a:rPr lang="en-CA" sz="5100" dirty="0">
                <a:solidFill>
                  <a:schemeClr val="tx1"/>
                </a:solidFill>
              </a:rPr>
              <a:t>Even better, summarize rather than just paraphrase. Focus on the ideas, not the words.</a:t>
            </a:r>
          </a:p>
          <a:p>
            <a:r>
              <a:rPr lang="en-CA" sz="5100" dirty="0">
                <a:solidFill>
                  <a:schemeClr val="tx1"/>
                </a:solidFill>
              </a:rPr>
              <a:t>Remember the purpose for citing a source in your paper. An authoritative </a:t>
            </a:r>
            <a:r>
              <a:rPr lang="en-CA" sz="5100" b="1" dirty="0">
                <a:solidFill>
                  <a:schemeClr val="tx1"/>
                </a:solidFill>
              </a:rPr>
              <a:t>source adds strength to your claim</a:t>
            </a:r>
            <a:r>
              <a:rPr lang="en-CA" sz="5100" dirty="0">
                <a:solidFill>
                  <a:schemeClr val="tx1"/>
                </a:solidFill>
              </a:rPr>
              <a:t> but only when you use YOUR words to support YOUR ideas.</a:t>
            </a:r>
          </a:p>
          <a:p>
            <a:endParaRPr lang="en-US" dirty="0"/>
          </a:p>
        </p:txBody>
      </p:sp>
    </p:spTree>
    <p:extLst>
      <p:ext uri="{BB962C8B-B14F-4D97-AF65-F5344CB8AC3E}">
        <p14:creationId xmlns:p14="http://schemas.microsoft.com/office/powerpoint/2010/main" val="6493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7541-4F75-481B-8A39-74FD79A20EE9}"/>
              </a:ext>
            </a:extLst>
          </p:cNvPr>
          <p:cNvSpPr>
            <a:spLocks noGrp="1"/>
          </p:cNvSpPr>
          <p:nvPr>
            <p:ph type="title"/>
          </p:nvPr>
        </p:nvSpPr>
        <p:spPr>
          <a:xfrm>
            <a:off x="1209319" y="2990482"/>
            <a:ext cx="9966960" cy="2926080"/>
          </a:xfrm>
        </p:spPr>
        <p:txBody>
          <a:bodyPr/>
          <a:lstStyle/>
          <a:p>
            <a:endParaRPr lang="en-US" dirty="0"/>
          </a:p>
        </p:txBody>
      </p:sp>
      <p:sp>
        <p:nvSpPr>
          <p:cNvPr id="3" name="Text Placeholder 2">
            <a:extLst>
              <a:ext uri="{FF2B5EF4-FFF2-40B4-BE49-F238E27FC236}">
                <a16:creationId xmlns:a16="http://schemas.microsoft.com/office/drawing/2014/main" id="{D9F642A1-2B7F-4991-B9F1-05137EA30017}"/>
              </a:ext>
            </a:extLst>
          </p:cNvPr>
          <p:cNvSpPr>
            <a:spLocks noGrp="1"/>
          </p:cNvSpPr>
          <p:nvPr>
            <p:ph type="body" idx="1"/>
          </p:nvPr>
        </p:nvSpPr>
        <p:spPr>
          <a:xfrm>
            <a:off x="1709928" y="502920"/>
            <a:ext cx="8769096" cy="1363806"/>
          </a:xfrm>
        </p:spPr>
        <p:txBody>
          <a:bodyPr/>
          <a:lstStyle/>
          <a:p>
            <a:endParaRPr lang="en-US" dirty="0"/>
          </a:p>
        </p:txBody>
      </p:sp>
      <p:graphicFrame>
        <p:nvGraphicFramePr>
          <p:cNvPr id="4" name="Object 3">
            <a:extLst>
              <a:ext uri="{FF2B5EF4-FFF2-40B4-BE49-F238E27FC236}">
                <a16:creationId xmlns:a16="http://schemas.microsoft.com/office/drawing/2014/main" id="{12513A9F-C43A-467F-9AF0-90D0DF862877}"/>
              </a:ext>
            </a:extLst>
          </p:cNvPr>
          <p:cNvGraphicFramePr>
            <a:graphicFrameLocks noChangeAspect="1"/>
          </p:cNvGraphicFramePr>
          <p:nvPr>
            <p:extLst>
              <p:ext uri="{D42A27DB-BD31-4B8C-83A1-F6EECF244321}">
                <p14:modId xmlns:p14="http://schemas.microsoft.com/office/powerpoint/2010/main" val="3249863453"/>
              </p:ext>
            </p:extLst>
          </p:nvPr>
        </p:nvGraphicFramePr>
        <p:xfrm>
          <a:off x="-117987" y="-186813"/>
          <a:ext cx="12309987" cy="7014445"/>
        </p:xfrm>
        <a:graphic>
          <a:graphicData uri="http://schemas.openxmlformats.org/presentationml/2006/ole">
            <mc:AlternateContent xmlns:mc="http://schemas.openxmlformats.org/markup-compatibility/2006">
              <mc:Choice xmlns:v="urn:schemas-microsoft-com:vml" Requires="v">
                <p:oleObj spid="_x0000_s1045" name="Bitmap Image" r:id="rId3" imgW="14630400" imgH="8229600" progId="Paint.Picture">
                  <p:embed/>
                </p:oleObj>
              </mc:Choice>
              <mc:Fallback>
                <p:oleObj name="Bitmap Image" r:id="rId3" imgW="14630400" imgH="8229600" progId="Paint.Picture">
                  <p:embed/>
                  <p:pic>
                    <p:nvPicPr>
                      <p:cNvPr id="0" name=""/>
                      <p:cNvPicPr/>
                      <p:nvPr/>
                    </p:nvPicPr>
                    <p:blipFill>
                      <a:blip r:embed="rId4"/>
                      <a:stretch>
                        <a:fillRect/>
                      </a:stretch>
                    </p:blipFill>
                    <p:spPr>
                      <a:xfrm>
                        <a:off x="-117987" y="-186813"/>
                        <a:ext cx="12309987" cy="7014445"/>
                      </a:xfrm>
                      <a:prstGeom prst="rect">
                        <a:avLst/>
                      </a:prstGeom>
                    </p:spPr>
                  </p:pic>
                </p:oleObj>
              </mc:Fallback>
            </mc:AlternateContent>
          </a:graphicData>
        </a:graphic>
      </p:graphicFrame>
    </p:spTree>
    <p:extLst>
      <p:ext uri="{BB962C8B-B14F-4D97-AF65-F5344CB8AC3E}">
        <p14:creationId xmlns:p14="http://schemas.microsoft.com/office/powerpoint/2010/main" val="245184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6FFC743-2AC4-4075-AAAF-1BEC53C94C6E}"/>
              </a:ext>
            </a:extLst>
          </p:cNvPr>
          <p:cNvGraphicFramePr>
            <a:graphicFrameLocks noChangeAspect="1"/>
          </p:cNvGraphicFramePr>
          <p:nvPr>
            <p:extLst>
              <p:ext uri="{D42A27DB-BD31-4B8C-83A1-F6EECF244321}">
                <p14:modId xmlns:p14="http://schemas.microsoft.com/office/powerpoint/2010/main" val="824851796"/>
              </p:ext>
            </p:extLst>
          </p:nvPr>
        </p:nvGraphicFramePr>
        <p:xfrm>
          <a:off x="-88490" y="0"/>
          <a:ext cx="12359148" cy="7197213"/>
        </p:xfrm>
        <a:graphic>
          <a:graphicData uri="http://schemas.openxmlformats.org/presentationml/2006/ole">
            <mc:AlternateContent xmlns:mc="http://schemas.openxmlformats.org/markup-compatibility/2006">
              <mc:Choice xmlns:v="urn:schemas-microsoft-com:vml" Requires="v">
                <p:oleObj spid="_x0000_s2068" name="Bitmap Image" r:id="rId3" imgW="14630400" imgH="8229600" progId="Paint.Picture">
                  <p:embed/>
                </p:oleObj>
              </mc:Choice>
              <mc:Fallback>
                <p:oleObj name="Bitmap Image" r:id="rId3" imgW="14630400" imgH="8229600" progId="Paint.Picture">
                  <p:embed/>
                  <p:pic>
                    <p:nvPicPr>
                      <p:cNvPr id="0" name=""/>
                      <p:cNvPicPr/>
                      <p:nvPr/>
                    </p:nvPicPr>
                    <p:blipFill>
                      <a:blip r:embed="rId4"/>
                      <a:stretch>
                        <a:fillRect/>
                      </a:stretch>
                    </p:blipFill>
                    <p:spPr>
                      <a:xfrm>
                        <a:off x="-88490" y="0"/>
                        <a:ext cx="12359148" cy="7197213"/>
                      </a:xfrm>
                      <a:prstGeom prst="rect">
                        <a:avLst/>
                      </a:prstGeom>
                    </p:spPr>
                  </p:pic>
                </p:oleObj>
              </mc:Fallback>
            </mc:AlternateContent>
          </a:graphicData>
        </a:graphic>
      </p:graphicFrame>
    </p:spTree>
    <p:extLst>
      <p:ext uri="{BB962C8B-B14F-4D97-AF65-F5344CB8AC3E}">
        <p14:creationId xmlns:p14="http://schemas.microsoft.com/office/powerpoint/2010/main" val="2008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C55C0C1-FAC8-4060-BA34-15637BD98965}"/>
              </a:ext>
            </a:extLst>
          </p:cNvPr>
          <p:cNvGraphicFramePr>
            <a:graphicFrameLocks noGrp="1"/>
          </p:cNvGraphicFramePr>
          <p:nvPr>
            <p:ph idx="1"/>
            <p:extLst>
              <p:ext uri="{D42A27DB-BD31-4B8C-83A1-F6EECF244321}">
                <p14:modId xmlns:p14="http://schemas.microsoft.com/office/powerpoint/2010/main" val="2971892029"/>
              </p:ext>
            </p:extLst>
          </p:nvPr>
        </p:nvGraphicFramePr>
        <p:xfrm>
          <a:off x="1744914" y="2310582"/>
          <a:ext cx="2935242" cy="2806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a:extLst>
              <a:ext uri="{FF2B5EF4-FFF2-40B4-BE49-F238E27FC236}">
                <a16:creationId xmlns:a16="http://schemas.microsoft.com/office/drawing/2014/main" id="{9A787B84-6996-C142-99D6-FBEA31DA3C63}"/>
              </a:ext>
            </a:extLst>
          </p:cNvPr>
          <p:cNvSpPr/>
          <p:nvPr/>
        </p:nvSpPr>
        <p:spPr>
          <a:xfrm>
            <a:off x="5119131" y="3333701"/>
            <a:ext cx="8293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EE44EFE0-20B6-DC47-9490-0F61B0B50A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600947"/>
            <a:ext cx="4941887" cy="5923803"/>
          </a:xfrm>
          <a:prstGeom prst="rect">
            <a:avLst/>
          </a:prstGeom>
        </p:spPr>
      </p:pic>
      <p:graphicFrame>
        <p:nvGraphicFramePr>
          <p:cNvPr id="3" name="Object 2">
            <a:extLst>
              <a:ext uri="{FF2B5EF4-FFF2-40B4-BE49-F238E27FC236}">
                <a16:creationId xmlns:a16="http://schemas.microsoft.com/office/drawing/2014/main" id="{D69630B2-9DC6-4A48-B5D5-B4361C898994}"/>
              </a:ext>
            </a:extLst>
          </p:cNvPr>
          <p:cNvGraphicFramePr>
            <a:graphicFrameLocks noChangeAspect="1"/>
          </p:cNvGraphicFramePr>
          <p:nvPr>
            <p:extLst>
              <p:ext uri="{D42A27DB-BD31-4B8C-83A1-F6EECF244321}">
                <p14:modId xmlns:p14="http://schemas.microsoft.com/office/powerpoint/2010/main" val="3844476809"/>
              </p:ext>
            </p:extLst>
          </p:nvPr>
        </p:nvGraphicFramePr>
        <p:xfrm>
          <a:off x="226142" y="245807"/>
          <a:ext cx="11808542" cy="6336706"/>
        </p:xfrm>
        <a:graphic>
          <a:graphicData uri="http://schemas.openxmlformats.org/presentationml/2006/ole">
            <mc:AlternateContent xmlns:mc="http://schemas.openxmlformats.org/markup-compatibility/2006">
              <mc:Choice xmlns:v="urn:schemas-microsoft-com:vml" Requires="v">
                <p:oleObj spid="_x0000_s3083" name="Bitmap Image" r:id="rId10" imgW="9090720" imgH="4884480" progId="Paint.Picture">
                  <p:embed/>
                </p:oleObj>
              </mc:Choice>
              <mc:Fallback>
                <p:oleObj name="Bitmap Image" r:id="rId10" imgW="9090720" imgH="4884480" progId="Paint.Picture">
                  <p:embed/>
                  <p:pic>
                    <p:nvPicPr>
                      <p:cNvPr id="0" name=""/>
                      <p:cNvPicPr/>
                      <p:nvPr/>
                    </p:nvPicPr>
                    <p:blipFill>
                      <a:blip r:embed="rId11"/>
                      <a:stretch>
                        <a:fillRect/>
                      </a:stretch>
                    </p:blipFill>
                    <p:spPr>
                      <a:xfrm>
                        <a:off x="226142" y="245807"/>
                        <a:ext cx="11808542" cy="6336706"/>
                      </a:xfrm>
                      <a:prstGeom prst="rect">
                        <a:avLst/>
                      </a:prstGeom>
                    </p:spPr>
                  </p:pic>
                </p:oleObj>
              </mc:Fallback>
            </mc:AlternateContent>
          </a:graphicData>
        </a:graphic>
      </p:graphicFrame>
    </p:spTree>
    <p:extLst>
      <p:ext uri="{BB962C8B-B14F-4D97-AF65-F5344CB8AC3E}">
        <p14:creationId xmlns:p14="http://schemas.microsoft.com/office/powerpoint/2010/main" val="204317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786780"/>
            <a:ext cx="11144250" cy="2084832"/>
          </a:xfrm>
        </p:spPr>
        <p:txBody>
          <a:bodyPr>
            <a:noAutofit/>
          </a:bodyPr>
          <a:lstStyle/>
          <a:p>
            <a:pPr algn="ctr"/>
            <a:br>
              <a:rPr lang="en-CA" sz="5400" dirty="0"/>
            </a:br>
            <a:r>
              <a:rPr lang="en-CA" dirty="0"/>
              <a:t>Are you familiar with these keywords? </a:t>
            </a:r>
            <a:br>
              <a:rPr lang="en-CA" dirty="0"/>
            </a:br>
            <a:r>
              <a:rPr lang="en-US" b="1" dirty="0">
                <a:solidFill>
                  <a:schemeClr val="tx1"/>
                </a:solidFill>
              </a:rPr>
              <a:t>sources </a:t>
            </a:r>
            <a:br>
              <a:rPr lang="en-US" b="1" dirty="0">
                <a:solidFill>
                  <a:schemeClr val="tx1"/>
                </a:solidFill>
              </a:rPr>
            </a:br>
            <a:r>
              <a:rPr lang="en-US" b="1" dirty="0">
                <a:solidFill>
                  <a:schemeClr val="tx1"/>
                </a:solidFill>
              </a:rPr>
              <a:t>referencing (reference)</a:t>
            </a:r>
            <a:br>
              <a:rPr lang="en-US" b="1" dirty="0">
                <a:solidFill>
                  <a:schemeClr val="tx1"/>
                </a:solidFill>
              </a:rPr>
            </a:br>
            <a:r>
              <a:rPr lang="en-US" b="1" dirty="0">
                <a:solidFill>
                  <a:schemeClr val="tx1"/>
                </a:solidFill>
              </a:rPr>
              <a:t>citing (citation)</a:t>
            </a:r>
            <a:br>
              <a:rPr lang="en-US" sz="5400" b="1" dirty="0">
                <a:solidFill>
                  <a:schemeClr val="tx1"/>
                </a:solidFill>
              </a:rPr>
            </a:br>
            <a:br>
              <a:rPr lang="en-US" sz="5400" b="1" dirty="0">
                <a:solidFill>
                  <a:schemeClr val="tx1"/>
                </a:solidFill>
              </a:rPr>
            </a:br>
            <a:endParaRPr lang="en-CA" sz="5400" dirty="0"/>
          </a:p>
        </p:txBody>
      </p:sp>
      <p:sp>
        <p:nvSpPr>
          <p:cNvPr id="3" name="Content Placeholder 2"/>
          <p:cNvSpPr>
            <a:spLocks noGrp="1"/>
          </p:cNvSpPr>
          <p:nvPr>
            <p:ph idx="1"/>
          </p:nvPr>
        </p:nvSpPr>
        <p:spPr>
          <a:xfrm>
            <a:off x="406581" y="3222973"/>
            <a:ext cx="11405507" cy="3534658"/>
          </a:xfrm>
        </p:spPr>
        <p:txBody>
          <a:bodyPr>
            <a:normAutofit fontScale="55000" lnSpcReduction="20000"/>
          </a:bodyPr>
          <a:lstStyle/>
          <a:p>
            <a:pPr lvl="1"/>
            <a:r>
              <a:rPr lang="en-US" sz="7300" dirty="0">
                <a:solidFill>
                  <a:schemeClr val="tx1"/>
                </a:solidFill>
              </a:rPr>
              <a:t>What are the benefits of adding outside sources to your writing?</a:t>
            </a:r>
          </a:p>
          <a:p>
            <a:pPr lvl="1"/>
            <a:r>
              <a:rPr lang="en-US" sz="7300" dirty="0">
                <a:solidFill>
                  <a:schemeClr val="tx1"/>
                </a:solidFill>
              </a:rPr>
              <a:t>John Hill, Writing Centre Coordinator, often says that your reader wants to know:</a:t>
            </a:r>
          </a:p>
          <a:p>
            <a:pPr lvl="2"/>
            <a:r>
              <a:rPr lang="en-US" sz="7300" b="1" dirty="0">
                <a:solidFill>
                  <a:schemeClr val="tx1"/>
                </a:solidFill>
              </a:rPr>
              <a:t>How do you know that? </a:t>
            </a:r>
          </a:p>
          <a:p>
            <a:pPr lvl="2"/>
            <a:r>
              <a:rPr lang="en-US" sz="7300" b="1" dirty="0">
                <a:solidFill>
                  <a:schemeClr val="tx1"/>
                </a:solidFill>
              </a:rPr>
              <a:t>Why should I believe you or agree with you?</a:t>
            </a:r>
          </a:p>
          <a:p>
            <a:pPr lvl="2"/>
            <a:r>
              <a:rPr lang="en-US" sz="7300" b="1" dirty="0">
                <a:solidFill>
                  <a:schemeClr val="tx1"/>
                </a:solidFill>
              </a:rPr>
              <a:t>How can I find out more about that?</a:t>
            </a:r>
            <a:endParaRPr lang="en-CA" sz="7300" b="1" dirty="0">
              <a:solidFill>
                <a:schemeClr val="tx1"/>
              </a:solidFill>
            </a:endParaRPr>
          </a:p>
          <a:p>
            <a:pPr lvl="1"/>
            <a:endParaRPr lang="en-US" sz="8000" b="1" dirty="0">
              <a:solidFill>
                <a:schemeClr val="tx1"/>
              </a:solidFill>
            </a:endParaRPr>
          </a:p>
        </p:txBody>
      </p:sp>
    </p:spTree>
    <p:extLst>
      <p:ext uri="{BB962C8B-B14F-4D97-AF65-F5344CB8AC3E}">
        <p14:creationId xmlns:p14="http://schemas.microsoft.com/office/powerpoint/2010/main" val="16421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C55C0C1-FAC8-4060-BA34-15637BD98965}"/>
              </a:ext>
            </a:extLst>
          </p:cNvPr>
          <p:cNvGraphicFramePr>
            <a:graphicFrameLocks noGrp="1"/>
          </p:cNvGraphicFramePr>
          <p:nvPr>
            <p:ph idx="1"/>
            <p:extLst>
              <p:ext uri="{D42A27DB-BD31-4B8C-83A1-F6EECF244321}">
                <p14:modId xmlns:p14="http://schemas.microsoft.com/office/powerpoint/2010/main" val="3441437161"/>
              </p:ext>
            </p:extLst>
          </p:nvPr>
        </p:nvGraphicFramePr>
        <p:xfrm>
          <a:off x="216310" y="167148"/>
          <a:ext cx="11739716" cy="659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3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7B40-4E32-4C0A-95F0-E01CA4EECCFB}"/>
              </a:ext>
            </a:extLst>
          </p:cNvPr>
          <p:cNvSpPr>
            <a:spLocks noGrp="1"/>
          </p:cNvSpPr>
          <p:nvPr>
            <p:ph type="title"/>
          </p:nvPr>
        </p:nvSpPr>
        <p:spPr>
          <a:xfrm>
            <a:off x="669992" y="632178"/>
            <a:ext cx="3363170" cy="2183042"/>
          </a:xfrm>
        </p:spPr>
        <p:txBody>
          <a:bodyPr anchor="b">
            <a:normAutofit/>
          </a:bodyPr>
          <a:lstStyle/>
          <a:p>
            <a:pPr algn="ctr"/>
            <a:r>
              <a:rPr lang="en-CA" sz="4800" dirty="0">
                <a:solidFill>
                  <a:srgbClr val="FF00FF"/>
                </a:solidFill>
                <a:latin typeface="Verdana Pro Black" panose="020B0A04030504040204" pitchFamily="34" charset="0"/>
              </a:rPr>
              <a:t>Thanks, eh?</a:t>
            </a:r>
            <a:br>
              <a:rPr lang="en-CA" sz="4000" dirty="0"/>
            </a:br>
            <a:endParaRPr lang="en-CA" sz="4000" dirty="0">
              <a:latin typeface="Verdana Pro Black" panose="020B0A04030504040204" pitchFamily="34" charset="0"/>
            </a:endParaRPr>
          </a:p>
        </p:txBody>
      </p:sp>
      <p:pic>
        <p:nvPicPr>
          <p:cNvPr id="7" name="Picture 6" descr="Logo, icon&#10;&#10;Description automatically generated">
            <a:extLst>
              <a:ext uri="{FF2B5EF4-FFF2-40B4-BE49-F238E27FC236}">
                <a16:creationId xmlns:a16="http://schemas.microsoft.com/office/drawing/2014/main" id="{B015F818-588C-4C85-B638-0002DBC65D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9967" y="1723699"/>
            <a:ext cx="2271251" cy="2271251"/>
          </a:xfrm>
          <a:prstGeom prst="rect">
            <a:avLst/>
          </a:prstGeom>
        </p:spPr>
      </p:pic>
      <p:sp>
        <p:nvSpPr>
          <p:cNvPr id="3" name="Content Placeholder 2">
            <a:extLst>
              <a:ext uri="{FF2B5EF4-FFF2-40B4-BE49-F238E27FC236}">
                <a16:creationId xmlns:a16="http://schemas.microsoft.com/office/drawing/2014/main" id="{B115B034-F943-4EEB-A819-30D68CBC1580}"/>
              </a:ext>
            </a:extLst>
          </p:cNvPr>
          <p:cNvSpPr>
            <a:spLocks noGrp="1"/>
          </p:cNvSpPr>
          <p:nvPr>
            <p:ph idx="1"/>
          </p:nvPr>
        </p:nvSpPr>
        <p:spPr>
          <a:xfrm>
            <a:off x="494290" y="4211367"/>
            <a:ext cx="5690043" cy="2277321"/>
          </a:xfrm>
        </p:spPr>
        <p:txBody>
          <a:bodyPr>
            <a:normAutofit fontScale="25000" lnSpcReduction="20000"/>
          </a:bodyPr>
          <a:lstStyle/>
          <a:p>
            <a:pPr marL="0" indent="0">
              <a:buNone/>
            </a:pPr>
            <a:endParaRPr lang="en-CA" sz="5100" i="1" dirty="0">
              <a:latin typeface="Verdana Pro" panose="020B0604030504040204" pitchFamily="34" charset="0"/>
            </a:endParaRPr>
          </a:p>
          <a:p>
            <a:pPr marL="0" indent="0">
              <a:buNone/>
            </a:pPr>
            <a:endParaRPr lang="en-CA" sz="5100" dirty="0">
              <a:latin typeface="Verdana Pro" panose="020B0604030504040204" pitchFamily="34" charset="0"/>
            </a:endParaRPr>
          </a:p>
          <a:p>
            <a:pPr marL="0" indent="0">
              <a:buNone/>
            </a:pPr>
            <a:endParaRPr lang="en-CA" sz="5100" i="1" dirty="0">
              <a:latin typeface="Verdana Pro" panose="020B0604030504040204" pitchFamily="34" charset="0"/>
            </a:endParaRPr>
          </a:p>
          <a:p>
            <a:pPr marL="0" indent="0">
              <a:buNone/>
            </a:pPr>
            <a:r>
              <a:rPr lang="en-CA" sz="7400" dirty="0">
                <a:solidFill>
                  <a:schemeClr val="tx1"/>
                </a:solidFill>
                <a:latin typeface="Verdana Pro" panose="020B0604030504040204" pitchFamily="34" charset="0"/>
              </a:rPr>
              <a:t>+</a:t>
            </a:r>
            <a:r>
              <a:rPr lang="en-CA" sz="7400" dirty="0">
                <a:latin typeface="Verdana Pro" panose="020B0604030504040204" pitchFamily="34" charset="0"/>
              </a:rPr>
              <a:t> </a:t>
            </a:r>
            <a:r>
              <a:rPr lang="en-CA" sz="7400" dirty="0">
                <a:solidFill>
                  <a:schemeClr val="tx1"/>
                </a:solidFill>
                <a:latin typeface="Verdana Pro" panose="020B0604030504040204" pitchFamily="34" charset="0"/>
              </a:rPr>
              <a:t>Workshop feedback</a:t>
            </a:r>
          </a:p>
          <a:p>
            <a:pPr marL="0" indent="0">
              <a:buNone/>
            </a:pPr>
            <a:r>
              <a:rPr lang="en-CA" sz="7400" dirty="0">
                <a:solidFill>
                  <a:schemeClr val="tx1"/>
                </a:solidFill>
                <a:latin typeface="Verdana Pro" panose="020B0604030504040204" pitchFamily="34" charset="0"/>
              </a:rPr>
              <a:t>+ Questions? </a:t>
            </a:r>
            <a:r>
              <a:rPr lang="en-CA" sz="7400" b="1" dirty="0">
                <a:solidFill>
                  <a:srgbClr val="FFC000"/>
                </a:solidFill>
                <a:latin typeface="Verdana Pro" panose="020B0604030504040204" pitchFamily="34" charset="0"/>
                <a:hlinkClick r:id="rId4">
                  <a:extLst>
                    <a:ext uri="{A12FA001-AC4F-418D-AE19-62706E023703}">
                      <ahyp:hlinkClr xmlns:ahyp="http://schemas.microsoft.com/office/drawing/2018/hyperlinkcolor" val="tx"/>
                    </a:ext>
                  </a:extLst>
                </a:hlinkClick>
              </a:rPr>
              <a:t>rita.mizuno@viu.ca</a:t>
            </a:r>
            <a:r>
              <a:rPr lang="en-CA" sz="7400" b="1" dirty="0">
                <a:solidFill>
                  <a:srgbClr val="FFC000"/>
                </a:solidFill>
                <a:latin typeface="Verdana Pro" panose="020B0604030504040204" pitchFamily="34" charset="0"/>
              </a:rPr>
              <a:t> </a:t>
            </a:r>
            <a:endParaRPr lang="en-CA" sz="7400" dirty="0">
              <a:solidFill>
                <a:schemeClr val="tx1"/>
              </a:solidFill>
              <a:latin typeface="Verdana Pro" panose="020B0604030504040204" pitchFamily="34" charset="0"/>
            </a:endParaRPr>
          </a:p>
          <a:p>
            <a:pPr marL="0" indent="0">
              <a:buNone/>
            </a:pPr>
            <a:r>
              <a:rPr lang="en-CA" sz="7400" dirty="0">
                <a:solidFill>
                  <a:schemeClr val="tx1"/>
                </a:solidFill>
                <a:latin typeface="Verdana Pro" panose="020B0604030504040204" pitchFamily="34" charset="0"/>
              </a:rPr>
              <a:t>+ </a:t>
            </a:r>
            <a:r>
              <a:rPr lang="en-CA" sz="7400" b="1" dirty="0">
                <a:solidFill>
                  <a:srgbClr val="FF0000"/>
                </a:solidFill>
                <a:latin typeface="Verdana Pro" panose="020B0604030504040204" pitchFamily="34" charset="0"/>
                <a:hlinkClick r:id="rId5">
                  <a:extLst>
                    <a:ext uri="{A12FA001-AC4F-418D-AE19-62706E023703}">
                      <ahyp:hlinkClr xmlns:ahyp="http://schemas.microsoft.com/office/drawing/2018/hyperlinkcolor" val="tx"/>
                    </a:ext>
                  </a:extLst>
                </a:hlinkClick>
              </a:rPr>
              <a:t>https://www.viu.ca/ias</a:t>
            </a:r>
            <a:endParaRPr lang="en-CA" sz="7400" b="1" dirty="0">
              <a:solidFill>
                <a:srgbClr val="FF0000"/>
              </a:solidFill>
              <a:latin typeface="Verdana Pro" panose="020B0604030504040204" pitchFamily="34" charset="0"/>
            </a:endParaRPr>
          </a:p>
          <a:p>
            <a:pPr marL="0" indent="0">
              <a:buNone/>
            </a:pPr>
            <a:endParaRPr lang="en-CA" sz="5100" dirty="0">
              <a:latin typeface="Verdana Pro" panose="020B0604030504040204" pitchFamily="34" charset="0"/>
            </a:endParaRPr>
          </a:p>
          <a:p>
            <a:pPr marL="0" indent="0">
              <a:buNone/>
            </a:pPr>
            <a:endParaRPr lang="en-CA" sz="5100" dirty="0">
              <a:latin typeface="Verdana Pro" panose="020B0604030504040204" pitchFamily="34" charset="0"/>
            </a:endParaRPr>
          </a:p>
          <a:p>
            <a:pPr marL="0" indent="0">
              <a:buNone/>
            </a:pPr>
            <a:endParaRPr lang="en-CA" sz="5100" dirty="0">
              <a:latin typeface="Verdana Pro" panose="020B0604030504040204" pitchFamily="34" charset="0"/>
            </a:endParaRPr>
          </a:p>
          <a:p>
            <a:endParaRPr lang="en-CA" sz="600" dirty="0"/>
          </a:p>
        </p:txBody>
      </p:sp>
      <p:sp>
        <p:nvSpPr>
          <p:cNvPr id="4" name="TextBox 3">
            <a:extLst>
              <a:ext uri="{FF2B5EF4-FFF2-40B4-BE49-F238E27FC236}">
                <a16:creationId xmlns:a16="http://schemas.microsoft.com/office/drawing/2014/main" id="{516F9B8F-42E9-48E5-8689-0F174DC7E017}"/>
              </a:ext>
            </a:extLst>
          </p:cNvPr>
          <p:cNvSpPr txBox="1"/>
          <p:nvPr/>
        </p:nvSpPr>
        <p:spPr>
          <a:xfrm>
            <a:off x="4778023" y="632178"/>
            <a:ext cx="866421" cy="954107"/>
          </a:xfrm>
          <a:prstGeom prst="rect">
            <a:avLst/>
          </a:prstGeom>
          <a:noFill/>
        </p:spPr>
        <p:txBody>
          <a:bodyPr wrap="square" rtlCol="0">
            <a:spAutoFit/>
          </a:bodyPr>
          <a:lstStyle/>
          <a:p>
            <a:pPr>
              <a:spcAft>
                <a:spcPts val="600"/>
              </a:spcAft>
            </a:pPr>
            <a:r>
              <a:rPr lang="en-CA" sz="2800" dirty="0">
                <a:latin typeface="Verdana Pro Black" panose="020B0A04030504040204" pitchFamily="34" charset="0"/>
              </a:rPr>
              <a:t> </a:t>
            </a:r>
            <a:br>
              <a:rPr lang="en-CA" sz="2800" dirty="0">
                <a:latin typeface="Verdana Pro Black" panose="020B0A04030504040204" pitchFamily="34" charset="0"/>
              </a:rPr>
            </a:br>
            <a:endParaRPr lang="en-CA" sz="2800"/>
          </a:p>
        </p:txBody>
      </p:sp>
      <p:sp>
        <p:nvSpPr>
          <p:cNvPr id="26" name="TextBox 25">
            <a:extLst>
              <a:ext uri="{FF2B5EF4-FFF2-40B4-BE49-F238E27FC236}">
                <a16:creationId xmlns:a16="http://schemas.microsoft.com/office/drawing/2014/main" id="{7DECF9A9-9BDF-420D-8E86-FAF20DA35C60}"/>
              </a:ext>
            </a:extLst>
          </p:cNvPr>
          <p:cNvSpPr txBox="1"/>
          <p:nvPr/>
        </p:nvSpPr>
        <p:spPr>
          <a:xfrm>
            <a:off x="6547558" y="1028343"/>
            <a:ext cx="4922035" cy="4801314"/>
          </a:xfrm>
          <a:prstGeom prst="rect">
            <a:avLst/>
          </a:prstGeom>
          <a:solidFill>
            <a:schemeClr val="accent1">
              <a:lumMod val="40000"/>
              <a:lumOff val="60000"/>
            </a:schemeClr>
          </a:solidFill>
        </p:spPr>
        <p:txBody>
          <a:bodyPr wrap="square">
            <a:spAutoFit/>
          </a:bodyPr>
          <a:lstStyle/>
          <a:p>
            <a:pPr marL="0" indent="0" algn="ctr">
              <a:buNone/>
            </a:pPr>
            <a:r>
              <a:rPr lang="en-CA" sz="3600" b="1" dirty="0">
                <a:latin typeface="Verdana Pro" panose="020B0604030504040204" pitchFamily="34" charset="0"/>
              </a:rPr>
              <a:t>Your IAS team</a:t>
            </a:r>
            <a:r>
              <a:rPr lang="en-CA" sz="3600" i="1" dirty="0">
                <a:latin typeface="Verdana Pro" panose="020B0604030504040204" pitchFamily="34" charset="0"/>
              </a:rPr>
              <a:t> </a:t>
            </a:r>
            <a:r>
              <a:rPr lang="en-CA" sz="3600" dirty="0">
                <a:latin typeface="Verdana Pro" panose="020B0604030504040204" pitchFamily="34" charset="0"/>
              </a:rPr>
              <a:t>(Rita &amp; Kate)</a:t>
            </a:r>
          </a:p>
          <a:p>
            <a:pPr algn="ctr"/>
            <a:r>
              <a:rPr lang="en-CA" sz="3600" dirty="0">
                <a:latin typeface="Verdana Pro" panose="020B0604030504040204" pitchFamily="34" charset="0"/>
              </a:rPr>
              <a:t>+</a:t>
            </a:r>
          </a:p>
          <a:p>
            <a:pPr algn="ctr"/>
            <a:r>
              <a:rPr lang="en-CA" sz="3600" dirty="0">
                <a:latin typeface="Verdana Pro" panose="020B0604030504040204" pitchFamily="34" charset="0"/>
              </a:rPr>
              <a:t>the other </a:t>
            </a:r>
            <a:r>
              <a:rPr lang="en-CA" sz="3600" b="1" dirty="0">
                <a:latin typeface="Verdana Pro" panose="020B0604030504040204" pitchFamily="34" charset="0"/>
              </a:rPr>
              <a:t>Writing Centre tutors</a:t>
            </a:r>
          </a:p>
          <a:p>
            <a:pPr algn="ctr"/>
            <a:endParaRPr lang="en-CA" sz="3600" i="1" dirty="0">
              <a:latin typeface="Verdana Pro" panose="020B0604030504040204" pitchFamily="34" charset="0"/>
            </a:endParaRPr>
          </a:p>
          <a:p>
            <a:pPr marL="0" indent="0" algn="ctr">
              <a:buNone/>
            </a:pPr>
            <a:r>
              <a:rPr lang="en-CA" sz="3600" dirty="0">
                <a:latin typeface="Verdana Pro" panose="020B0604030504040204" pitchFamily="34" charset="0"/>
              </a:rPr>
              <a:t>look forward to working with you! </a:t>
            </a:r>
          </a:p>
          <a:p>
            <a:pPr marL="0" indent="0">
              <a:buNone/>
            </a:pPr>
            <a:endParaRPr lang="en-CA" i="1" dirty="0">
              <a:latin typeface="Verdana Pro" panose="020B0604030504040204" pitchFamily="34" charset="0"/>
            </a:endParaRPr>
          </a:p>
        </p:txBody>
      </p:sp>
    </p:spTree>
    <p:extLst>
      <p:ext uri="{BB962C8B-B14F-4D97-AF65-F5344CB8AC3E}">
        <p14:creationId xmlns:p14="http://schemas.microsoft.com/office/powerpoint/2010/main" val="248388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CEC-B2BF-4E42-8EEA-F062F9A4AB02}"/>
              </a:ext>
            </a:extLst>
          </p:cNvPr>
          <p:cNvSpPr>
            <a:spLocks noGrp="1"/>
          </p:cNvSpPr>
          <p:nvPr>
            <p:ph type="title"/>
          </p:nvPr>
        </p:nvSpPr>
        <p:spPr/>
        <p:txBody>
          <a:bodyPr>
            <a:normAutofit fontScale="90000"/>
          </a:bodyPr>
          <a:lstStyle/>
          <a:p>
            <a:r>
              <a:rPr lang="en-US" sz="5400" dirty="0"/>
              <a:t>How about this keyword? </a:t>
            </a:r>
            <a:r>
              <a:rPr lang="en-US" sz="5400" b="1" dirty="0">
                <a:solidFill>
                  <a:schemeClr val="tx1"/>
                </a:solidFill>
              </a:rPr>
              <a:t>plagiarism</a:t>
            </a:r>
            <a:br>
              <a:rPr lang="en-US" b="1" dirty="0">
                <a:solidFill>
                  <a:schemeClr val="tx1"/>
                </a:solidFill>
              </a:rPr>
            </a:br>
            <a:endParaRPr lang="en-US" dirty="0"/>
          </a:p>
        </p:txBody>
      </p:sp>
      <p:sp>
        <p:nvSpPr>
          <p:cNvPr id="3" name="Content Placeholder 2">
            <a:extLst>
              <a:ext uri="{FF2B5EF4-FFF2-40B4-BE49-F238E27FC236}">
                <a16:creationId xmlns:a16="http://schemas.microsoft.com/office/drawing/2014/main" id="{4843158F-DDFC-0F41-B3B9-F706D4C812F8}"/>
              </a:ext>
            </a:extLst>
          </p:cNvPr>
          <p:cNvSpPr>
            <a:spLocks noGrp="1"/>
          </p:cNvSpPr>
          <p:nvPr>
            <p:ph idx="1"/>
          </p:nvPr>
        </p:nvSpPr>
        <p:spPr>
          <a:xfrm>
            <a:off x="1159564" y="1965960"/>
            <a:ext cx="9872871" cy="5108448"/>
          </a:xfrm>
        </p:spPr>
        <p:txBody>
          <a:bodyPr>
            <a:normAutofit fontScale="40000" lnSpcReduction="20000"/>
          </a:bodyPr>
          <a:lstStyle/>
          <a:p>
            <a:pPr lvl="1">
              <a:buFont typeface="Arial" panose="020B0604020202020204" pitchFamily="34" charset="0"/>
              <a:buChar char="•"/>
            </a:pPr>
            <a:r>
              <a:rPr lang="en-US" sz="8000" dirty="0">
                <a:solidFill>
                  <a:schemeClr val="tx1"/>
                </a:solidFill>
              </a:rPr>
              <a:t>Using the words/thoughts of another as your own.</a:t>
            </a:r>
          </a:p>
          <a:p>
            <a:pPr marL="274320" lvl="1" indent="0">
              <a:buNone/>
            </a:pPr>
            <a:endParaRPr lang="en-US" sz="8000" dirty="0">
              <a:solidFill>
                <a:schemeClr val="tx1"/>
              </a:solidFill>
            </a:endParaRPr>
          </a:p>
          <a:p>
            <a:pPr lvl="1">
              <a:buFont typeface="Arial" panose="020B0604020202020204" pitchFamily="34" charset="0"/>
              <a:buChar char="•"/>
            </a:pPr>
            <a:r>
              <a:rPr lang="en-US" sz="8000" dirty="0">
                <a:solidFill>
                  <a:schemeClr val="tx1"/>
                </a:solidFill>
              </a:rPr>
              <a:t>From the Latin word, “kidnapping.” It is stealing “intellectual property.” It is a serious act of academic misconduct!</a:t>
            </a:r>
          </a:p>
          <a:p>
            <a:pPr marL="274320" lvl="1" indent="0">
              <a:buNone/>
            </a:pPr>
            <a:endParaRPr lang="en-US" sz="8000" dirty="0">
              <a:solidFill>
                <a:schemeClr val="tx1"/>
              </a:solidFill>
            </a:endParaRPr>
          </a:p>
          <a:p>
            <a:pPr lvl="1">
              <a:buFont typeface="Arial" panose="020B0604020202020204" pitchFamily="34" charset="0"/>
              <a:buChar char="•"/>
            </a:pPr>
            <a:r>
              <a:rPr lang="en-US" sz="8000" dirty="0">
                <a:solidFill>
                  <a:schemeClr val="tx1"/>
                </a:solidFill>
              </a:rPr>
              <a:t>You </a:t>
            </a:r>
            <a:r>
              <a:rPr lang="en-US" sz="8000" i="1" dirty="0">
                <a:solidFill>
                  <a:schemeClr val="tx1"/>
                </a:solidFill>
              </a:rPr>
              <a:t>don’t</a:t>
            </a:r>
            <a:r>
              <a:rPr lang="en-US" sz="8000" dirty="0">
                <a:solidFill>
                  <a:schemeClr val="tx1"/>
                </a:solidFill>
              </a:rPr>
              <a:t> have to cite “common knowledge,” but you </a:t>
            </a:r>
            <a:r>
              <a:rPr lang="en-US" sz="8000" i="1" dirty="0">
                <a:solidFill>
                  <a:schemeClr val="tx1"/>
                </a:solidFill>
              </a:rPr>
              <a:t>do</a:t>
            </a:r>
            <a:r>
              <a:rPr lang="en-US" sz="8000" dirty="0">
                <a:solidFill>
                  <a:schemeClr val="tx1"/>
                </a:solidFill>
              </a:rPr>
              <a:t> have to cite other people’s intellectual property.</a:t>
            </a:r>
          </a:p>
          <a:p>
            <a:pPr marL="274320" lvl="1" indent="0">
              <a:buNone/>
            </a:pPr>
            <a:endParaRPr lang="en-US" sz="8000" dirty="0">
              <a:solidFill>
                <a:schemeClr val="tx1"/>
              </a:solidFill>
            </a:endParaRPr>
          </a:p>
          <a:p>
            <a:pPr lvl="1">
              <a:buFont typeface="Arial" panose="020B0604020202020204" pitchFamily="34" charset="0"/>
              <a:buChar char="•"/>
            </a:pPr>
            <a:r>
              <a:rPr lang="en-US" sz="8000" dirty="0">
                <a:solidFill>
                  <a:schemeClr val="tx1"/>
                </a:solidFill>
              </a:rPr>
              <a:t>Your reader needs to see the difference between </a:t>
            </a:r>
            <a:r>
              <a:rPr lang="en-US" sz="8000" b="1" dirty="0">
                <a:solidFill>
                  <a:schemeClr val="tx1"/>
                </a:solidFill>
              </a:rPr>
              <a:t>your </a:t>
            </a:r>
            <a:r>
              <a:rPr lang="en-US" sz="8000" dirty="0">
                <a:solidFill>
                  <a:schemeClr val="tx1"/>
                </a:solidFill>
              </a:rPr>
              <a:t>ideas and words and </a:t>
            </a:r>
            <a:r>
              <a:rPr lang="en-US" sz="8000" b="1" dirty="0">
                <a:solidFill>
                  <a:schemeClr val="tx1"/>
                </a:solidFill>
              </a:rPr>
              <a:t>your source’s </a:t>
            </a:r>
            <a:r>
              <a:rPr lang="en-US" sz="8000" dirty="0">
                <a:solidFill>
                  <a:schemeClr val="tx1"/>
                </a:solidFill>
              </a:rPr>
              <a:t>ideas and words. </a:t>
            </a:r>
          </a:p>
        </p:txBody>
      </p:sp>
    </p:spTree>
    <p:extLst>
      <p:ext uri="{BB962C8B-B14F-4D97-AF65-F5344CB8AC3E}">
        <p14:creationId xmlns:p14="http://schemas.microsoft.com/office/powerpoint/2010/main" val="337468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192" y="1097280"/>
            <a:ext cx="10585704" cy="1356360"/>
          </a:xfrm>
        </p:spPr>
        <p:txBody>
          <a:bodyPr>
            <a:normAutofit fontScale="90000"/>
          </a:bodyPr>
          <a:lstStyle/>
          <a:p>
            <a:pPr marL="45720"/>
            <a:r>
              <a:rPr lang="en-US" sz="5400" dirty="0"/>
              <a:t>The challenge: </a:t>
            </a:r>
            <a:br>
              <a:rPr lang="en-US" sz="5400" dirty="0"/>
            </a:br>
            <a:r>
              <a:rPr lang="en-US" b="1" dirty="0">
                <a:solidFill>
                  <a:schemeClr val="tx1"/>
                </a:solidFill>
              </a:rPr>
              <a:t>How do you use sources to strengthen your arguments but not commit plagiarism?</a:t>
            </a:r>
            <a:endParaRPr lang="en-CA" b="1" dirty="0">
              <a:solidFill>
                <a:schemeClr val="tx1"/>
              </a:solidFill>
            </a:endParaRPr>
          </a:p>
        </p:txBody>
      </p:sp>
      <p:sp>
        <p:nvSpPr>
          <p:cNvPr id="3" name="Content Placeholder 2"/>
          <p:cNvSpPr>
            <a:spLocks noGrp="1"/>
          </p:cNvSpPr>
          <p:nvPr>
            <p:ph idx="1"/>
          </p:nvPr>
        </p:nvSpPr>
        <p:spPr>
          <a:xfrm>
            <a:off x="415162" y="2989137"/>
            <a:ext cx="11776838" cy="2449761"/>
          </a:xfrm>
        </p:spPr>
        <p:txBody>
          <a:bodyPr>
            <a:noAutofit/>
          </a:bodyPr>
          <a:lstStyle/>
          <a:p>
            <a:pPr marL="45720" indent="0">
              <a:buNone/>
            </a:pPr>
            <a:r>
              <a:rPr lang="en-CA" sz="3600" dirty="0">
                <a:solidFill>
                  <a:schemeClr val="tx1"/>
                </a:solidFill>
              </a:rPr>
              <a:t>        1) Identify your source. </a:t>
            </a:r>
          </a:p>
          <a:p>
            <a:pPr marL="45720" indent="0">
              <a:buNone/>
            </a:pPr>
            <a:endParaRPr lang="en-CA" sz="3600" dirty="0">
              <a:solidFill>
                <a:schemeClr val="tx1"/>
              </a:solidFill>
            </a:endParaRPr>
          </a:p>
          <a:p>
            <a:pPr marL="548640" lvl="2" indent="0">
              <a:buNone/>
            </a:pPr>
            <a:r>
              <a:rPr lang="en-CA" sz="3600" dirty="0">
                <a:solidFill>
                  <a:schemeClr val="tx1"/>
                </a:solidFill>
              </a:rPr>
              <a:t>  2) Focus on the source’s </a:t>
            </a:r>
            <a:r>
              <a:rPr lang="en-CA" sz="3600" b="1" dirty="0">
                <a:solidFill>
                  <a:schemeClr val="tx1"/>
                </a:solidFill>
              </a:rPr>
              <a:t>ideas</a:t>
            </a:r>
            <a:r>
              <a:rPr lang="en-CA" sz="3600" dirty="0">
                <a:solidFill>
                  <a:schemeClr val="tx1"/>
                </a:solidFill>
              </a:rPr>
              <a:t> more than their </a:t>
            </a:r>
            <a:r>
              <a:rPr lang="en-CA" sz="3600" b="1" dirty="0">
                <a:solidFill>
                  <a:schemeClr val="tx1"/>
                </a:solidFill>
              </a:rPr>
              <a:t>words.</a:t>
            </a:r>
          </a:p>
          <a:p>
            <a:pPr marL="548640" lvl="2" indent="0">
              <a:buNone/>
            </a:pPr>
            <a:endParaRPr lang="en-CA" sz="3600" dirty="0">
              <a:solidFill>
                <a:schemeClr val="tx1"/>
              </a:solidFill>
            </a:endParaRPr>
          </a:p>
          <a:p>
            <a:pPr marL="548640" lvl="2" indent="0">
              <a:buNone/>
            </a:pPr>
            <a:r>
              <a:rPr lang="en-CA" sz="3600" dirty="0">
                <a:solidFill>
                  <a:schemeClr val="tx1"/>
                </a:solidFill>
              </a:rPr>
              <a:t>  3) Paraphrase or summarize the source in a way </a:t>
            </a:r>
          </a:p>
          <a:p>
            <a:pPr marL="548640" lvl="2" indent="0">
              <a:buNone/>
            </a:pPr>
            <a:r>
              <a:rPr lang="en-CA" sz="3600" dirty="0">
                <a:solidFill>
                  <a:schemeClr val="tx1"/>
                </a:solidFill>
              </a:rPr>
              <a:t>       that is </a:t>
            </a:r>
            <a:r>
              <a:rPr lang="en-CA" sz="3600" b="1" dirty="0">
                <a:solidFill>
                  <a:schemeClr val="tx1"/>
                </a:solidFill>
              </a:rPr>
              <a:t>very different </a:t>
            </a:r>
            <a:r>
              <a:rPr lang="en-CA" sz="3600" dirty="0">
                <a:solidFill>
                  <a:schemeClr val="tx1"/>
                </a:solidFill>
              </a:rPr>
              <a:t>from the original.</a:t>
            </a:r>
          </a:p>
        </p:txBody>
      </p:sp>
    </p:spTree>
    <p:extLst>
      <p:ext uri="{BB962C8B-B14F-4D97-AF65-F5344CB8AC3E}">
        <p14:creationId xmlns:p14="http://schemas.microsoft.com/office/powerpoint/2010/main" val="1950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CEC-B2BF-4E42-8EEA-F062F9A4AB02}"/>
              </a:ext>
            </a:extLst>
          </p:cNvPr>
          <p:cNvSpPr>
            <a:spLocks noGrp="1"/>
          </p:cNvSpPr>
          <p:nvPr>
            <p:ph type="title"/>
          </p:nvPr>
        </p:nvSpPr>
        <p:spPr>
          <a:xfrm>
            <a:off x="266106" y="991312"/>
            <a:ext cx="11463777" cy="1356360"/>
          </a:xfrm>
        </p:spPr>
        <p:txBody>
          <a:bodyPr>
            <a:noAutofit/>
          </a:bodyPr>
          <a:lstStyle/>
          <a:p>
            <a:pPr algn="ctr"/>
            <a:r>
              <a:rPr lang="en-US" dirty="0"/>
              <a:t>More keywords. How are they different? </a:t>
            </a:r>
            <a:br>
              <a:rPr lang="en-US" dirty="0"/>
            </a:br>
            <a:r>
              <a:rPr lang="en-US" b="1" dirty="0">
                <a:solidFill>
                  <a:schemeClr val="tx1"/>
                </a:solidFill>
              </a:rPr>
              <a:t>quote, paraphrase, and</a:t>
            </a:r>
            <a:r>
              <a:rPr lang="en-CA" b="1" dirty="0">
                <a:solidFill>
                  <a:schemeClr val="tx1"/>
                </a:solidFill>
              </a:rPr>
              <a:t> </a:t>
            </a:r>
            <a:r>
              <a:rPr lang="en-US" b="1" dirty="0">
                <a:solidFill>
                  <a:schemeClr val="tx1"/>
                </a:solidFill>
              </a:rPr>
              <a:t>summarize (summary) </a:t>
            </a:r>
            <a:br>
              <a:rPr lang="en-US" sz="5400" b="1" dirty="0">
                <a:solidFill>
                  <a:schemeClr val="tx1"/>
                </a:solidFill>
              </a:rPr>
            </a:br>
            <a:endParaRPr lang="en-US" sz="5400" dirty="0"/>
          </a:p>
        </p:txBody>
      </p:sp>
      <p:sp>
        <p:nvSpPr>
          <p:cNvPr id="3" name="Content Placeholder 2">
            <a:extLst>
              <a:ext uri="{FF2B5EF4-FFF2-40B4-BE49-F238E27FC236}">
                <a16:creationId xmlns:a16="http://schemas.microsoft.com/office/drawing/2014/main" id="{4843158F-DDFC-0F41-B3B9-F706D4C812F8}"/>
              </a:ext>
            </a:extLst>
          </p:cNvPr>
          <p:cNvSpPr>
            <a:spLocks noGrp="1"/>
          </p:cNvSpPr>
          <p:nvPr>
            <p:ph idx="1"/>
          </p:nvPr>
        </p:nvSpPr>
        <p:spPr>
          <a:xfrm>
            <a:off x="183340" y="2464586"/>
            <a:ext cx="11629308" cy="4091486"/>
          </a:xfrm>
        </p:spPr>
        <p:txBody>
          <a:bodyPr>
            <a:normAutofit lnSpcReduction="10000"/>
          </a:bodyPr>
          <a:lstStyle/>
          <a:p>
            <a:pPr marL="274320" lvl="1" indent="0">
              <a:buNone/>
            </a:pPr>
            <a:r>
              <a:rPr lang="en-US" sz="2800" b="1" dirty="0">
                <a:solidFill>
                  <a:schemeClr val="tx1"/>
                </a:solidFill>
              </a:rPr>
              <a:t>Original </a:t>
            </a:r>
            <a:r>
              <a:rPr lang="en-US" sz="2800" dirty="0">
                <a:solidFill>
                  <a:schemeClr val="tx1"/>
                </a:solidFill>
              </a:rPr>
              <a:t>[written by Tom Jones in 2015, on page 3]</a:t>
            </a:r>
            <a:r>
              <a:rPr lang="en-US" sz="2800" b="1" dirty="0">
                <a:solidFill>
                  <a:schemeClr val="tx1"/>
                </a:solidFill>
              </a:rPr>
              <a:t>: </a:t>
            </a:r>
            <a:r>
              <a:rPr lang="en-US" sz="2800" dirty="0">
                <a:solidFill>
                  <a:schemeClr val="tx1"/>
                </a:solidFill>
              </a:rPr>
              <a:t>The majority of the media are liars and anyone who blindly follows them is ignorant. </a:t>
            </a:r>
          </a:p>
          <a:p>
            <a:pPr marL="274320" lvl="1" indent="0">
              <a:buNone/>
            </a:pPr>
            <a:endParaRPr lang="en-US" sz="2800" dirty="0">
              <a:solidFill>
                <a:schemeClr val="tx1"/>
              </a:solidFill>
            </a:endParaRPr>
          </a:p>
          <a:p>
            <a:pPr lvl="1" indent="41275"/>
            <a:r>
              <a:rPr lang="en-US" sz="2800" b="1" dirty="0">
                <a:solidFill>
                  <a:schemeClr val="tx1"/>
                </a:solidFill>
              </a:rPr>
              <a:t> Quote: </a:t>
            </a:r>
            <a:r>
              <a:rPr lang="en-US" sz="2800" b="1" dirty="0">
                <a:solidFill>
                  <a:srgbClr val="00B0F0"/>
                </a:solidFill>
              </a:rPr>
              <a:t>Jones</a:t>
            </a:r>
            <a:r>
              <a:rPr lang="en-US" sz="2800" dirty="0">
                <a:solidFill>
                  <a:schemeClr val="tx1"/>
                </a:solidFill>
              </a:rPr>
              <a:t> </a:t>
            </a:r>
            <a:r>
              <a:rPr lang="en-US" sz="2800" b="1" dirty="0">
                <a:solidFill>
                  <a:schemeClr val="accent2">
                    <a:lumMod val="60000"/>
                    <a:lumOff val="40000"/>
                  </a:schemeClr>
                </a:solidFill>
              </a:rPr>
              <a:t>(2015) </a:t>
            </a:r>
            <a:r>
              <a:rPr lang="en-US" sz="2800" dirty="0">
                <a:solidFill>
                  <a:schemeClr val="tx1"/>
                </a:solidFill>
              </a:rPr>
              <a:t>stated, </a:t>
            </a:r>
            <a:r>
              <a:rPr lang="en-US" sz="2800" b="1" dirty="0">
                <a:solidFill>
                  <a:srgbClr val="FF0000"/>
                </a:solidFill>
              </a:rPr>
              <a:t>“</a:t>
            </a:r>
            <a:r>
              <a:rPr lang="en-US" sz="2800" dirty="0">
                <a:solidFill>
                  <a:schemeClr val="tx1"/>
                </a:solidFill>
              </a:rPr>
              <a:t>The majority of the media are liars and   </a:t>
            </a:r>
          </a:p>
          <a:p>
            <a:pPr lvl="1" indent="0">
              <a:buNone/>
            </a:pPr>
            <a:r>
              <a:rPr lang="en-US" sz="2800" dirty="0">
                <a:solidFill>
                  <a:schemeClr val="tx1"/>
                </a:solidFill>
              </a:rPr>
              <a:t>   anyone who blindly follows them is ignorant</a:t>
            </a:r>
            <a:r>
              <a:rPr lang="en-US" sz="2800" b="1" dirty="0">
                <a:solidFill>
                  <a:srgbClr val="FF0000"/>
                </a:solidFill>
              </a:rPr>
              <a:t>” (p. 3).</a:t>
            </a:r>
          </a:p>
          <a:p>
            <a:pPr lvl="1" indent="85725"/>
            <a:r>
              <a:rPr lang="en-US" sz="2800" b="1" dirty="0">
                <a:solidFill>
                  <a:schemeClr val="tx1"/>
                </a:solidFill>
              </a:rPr>
              <a:t> Paraphrase: </a:t>
            </a:r>
            <a:r>
              <a:rPr lang="en-US" sz="2800" dirty="0">
                <a:solidFill>
                  <a:schemeClr val="tx1"/>
                </a:solidFill>
              </a:rPr>
              <a:t>According to </a:t>
            </a:r>
            <a:r>
              <a:rPr lang="en-US" sz="2800" b="1" dirty="0">
                <a:solidFill>
                  <a:srgbClr val="00B0F0"/>
                </a:solidFill>
              </a:rPr>
              <a:t>Jones</a:t>
            </a:r>
            <a:r>
              <a:rPr lang="en-US" sz="2800" dirty="0">
                <a:solidFill>
                  <a:schemeClr val="tx1"/>
                </a:solidFill>
              </a:rPr>
              <a:t> </a:t>
            </a:r>
            <a:r>
              <a:rPr lang="en-US" sz="2800" b="1" dirty="0">
                <a:solidFill>
                  <a:schemeClr val="accent2">
                    <a:lumMod val="60000"/>
                    <a:lumOff val="40000"/>
                  </a:schemeClr>
                </a:solidFill>
              </a:rPr>
              <a:t>(2015)</a:t>
            </a:r>
            <a:r>
              <a:rPr lang="en-US" sz="2800" dirty="0">
                <a:solidFill>
                  <a:schemeClr val="tx1"/>
                </a:solidFill>
              </a:rPr>
              <a:t>,</a:t>
            </a:r>
            <a:r>
              <a:rPr lang="en-US" sz="2800" b="1" dirty="0">
                <a:solidFill>
                  <a:schemeClr val="accent2">
                    <a:lumMod val="60000"/>
                    <a:lumOff val="40000"/>
                  </a:schemeClr>
                </a:solidFill>
              </a:rPr>
              <a:t> </a:t>
            </a:r>
            <a:r>
              <a:rPr lang="en-US" sz="2800" dirty="0">
                <a:solidFill>
                  <a:schemeClr val="tx1"/>
                </a:solidFill>
              </a:rPr>
              <a:t>intelligent people should be  </a:t>
            </a:r>
          </a:p>
          <a:p>
            <a:pPr lvl="1" indent="0">
              <a:buNone/>
            </a:pPr>
            <a:r>
              <a:rPr lang="en-US" sz="2800" dirty="0">
                <a:solidFill>
                  <a:schemeClr val="tx1"/>
                </a:solidFill>
              </a:rPr>
              <a:t>   aware that many journalists do not tell the truth.</a:t>
            </a:r>
            <a:endParaRPr lang="en-US" sz="2800" b="1" dirty="0">
              <a:solidFill>
                <a:schemeClr val="tx1"/>
              </a:solidFill>
            </a:endParaRPr>
          </a:p>
          <a:p>
            <a:pPr lvl="1" indent="85725"/>
            <a:r>
              <a:rPr lang="en-US" sz="2800" b="1" dirty="0">
                <a:solidFill>
                  <a:schemeClr val="tx1"/>
                </a:solidFill>
              </a:rPr>
              <a:t> Summary: </a:t>
            </a:r>
            <a:r>
              <a:rPr lang="en-US" sz="2800" b="1" dirty="0">
                <a:solidFill>
                  <a:srgbClr val="00B0F0"/>
                </a:solidFill>
              </a:rPr>
              <a:t>Jones</a:t>
            </a:r>
            <a:r>
              <a:rPr lang="en-US" sz="2800" dirty="0">
                <a:solidFill>
                  <a:schemeClr val="tx1"/>
                </a:solidFill>
              </a:rPr>
              <a:t> </a:t>
            </a:r>
            <a:r>
              <a:rPr lang="en-US" sz="2800" b="1" dirty="0">
                <a:solidFill>
                  <a:schemeClr val="accent2">
                    <a:lumMod val="60000"/>
                    <a:lumOff val="40000"/>
                  </a:schemeClr>
                </a:solidFill>
              </a:rPr>
              <a:t>(2015)  </a:t>
            </a:r>
            <a:r>
              <a:rPr lang="en-US" sz="2800" dirty="0">
                <a:solidFill>
                  <a:schemeClr val="tx1"/>
                </a:solidFill>
              </a:rPr>
              <a:t>argued it is foolish to completely trust the   </a:t>
            </a:r>
          </a:p>
          <a:p>
            <a:pPr lvl="1" indent="0">
              <a:buNone/>
            </a:pPr>
            <a:r>
              <a:rPr lang="en-US" sz="2800" dirty="0">
                <a:solidFill>
                  <a:schemeClr val="tx1"/>
                </a:solidFill>
              </a:rPr>
              <a:t>   media.</a:t>
            </a:r>
          </a:p>
          <a:p>
            <a:pPr marL="274320" lvl="1" indent="0">
              <a:buNone/>
            </a:pPr>
            <a:endParaRPr lang="en-US" sz="2400" b="1" dirty="0">
              <a:solidFill>
                <a:schemeClr val="tx1"/>
              </a:solidFill>
            </a:endParaRPr>
          </a:p>
          <a:p>
            <a:endParaRPr lang="en-US" sz="2400" dirty="0"/>
          </a:p>
        </p:txBody>
      </p:sp>
    </p:spTree>
    <p:extLst>
      <p:ext uri="{BB962C8B-B14F-4D97-AF65-F5344CB8AC3E}">
        <p14:creationId xmlns:p14="http://schemas.microsoft.com/office/powerpoint/2010/main" val="28400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7057-535A-450E-8B21-6338F97FBBD2}"/>
              </a:ext>
            </a:extLst>
          </p:cNvPr>
          <p:cNvSpPr>
            <a:spLocks noGrp="1"/>
          </p:cNvSpPr>
          <p:nvPr>
            <p:ph type="title"/>
          </p:nvPr>
        </p:nvSpPr>
        <p:spPr>
          <a:xfrm>
            <a:off x="1085480" y="308101"/>
            <a:ext cx="9875520" cy="1356360"/>
          </a:xfrm>
        </p:spPr>
        <p:txBody>
          <a:bodyPr>
            <a:noAutofit/>
          </a:bodyPr>
          <a:lstStyle/>
          <a:p>
            <a:pPr algn="ctr"/>
            <a:r>
              <a:rPr lang="en-US" sz="3200" b="1" dirty="0"/>
              <a:t>Important </a:t>
            </a:r>
            <a:r>
              <a:rPr lang="en-US" sz="3200" dirty="0"/>
              <a:t>note</a:t>
            </a:r>
            <a:r>
              <a:rPr lang="en-US" sz="3200" b="1" dirty="0"/>
              <a:t> </a:t>
            </a:r>
            <a:r>
              <a:rPr lang="en-US" sz="3200" dirty="0"/>
              <a:t>about </a:t>
            </a:r>
            <a:r>
              <a:rPr lang="en-US" sz="3200" b="1" dirty="0"/>
              <a:t>summarizing vs. paraphrasing</a:t>
            </a:r>
            <a:br>
              <a:rPr lang="en-US" sz="3200" dirty="0"/>
            </a:br>
            <a:r>
              <a:rPr lang="en-US" sz="2400" dirty="0"/>
              <a:t>(by John Hill, the Writing Centre Coordinator)</a:t>
            </a:r>
          </a:p>
        </p:txBody>
      </p:sp>
      <p:sp>
        <p:nvSpPr>
          <p:cNvPr id="3" name="Text Placeholder 2">
            <a:extLst>
              <a:ext uri="{FF2B5EF4-FFF2-40B4-BE49-F238E27FC236}">
                <a16:creationId xmlns:a16="http://schemas.microsoft.com/office/drawing/2014/main" id="{F70E0650-5C79-4608-9386-0CF45743C4C7}"/>
              </a:ext>
            </a:extLst>
          </p:cNvPr>
          <p:cNvSpPr>
            <a:spLocks noGrp="1"/>
          </p:cNvSpPr>
          <p:nvPr>
            <p:ph type="body" idx="1"/>
          </p:nvPr>
        </p:nvSpPr>
        <p:spPr>
          <a:xfrm>
            <a:off x="165183" y="1536642"/>
            <a:ext cx="4754880" cy="777240"/>
          </a:xfrm>
        </p:spPr>
        <p:txBody>
          <a:bodyPr>
            <a:normAutofit/>
          </a:bodyPr>
          <a:lstStyle/>
          <a:p>
            <a:pPr algn="ctr"/>
            <a:r>
              <a:rPr lang="en-US" sz="4000" dirty="0">
                <a:solidFill>
                  <a:srgbClr val="FF0000"/>
                </a:solidFill>
              </a:rPr>
              <a:t>Don’ts </a:t>
            </a:r>
            <a:r>
              <a:rPr lang="en-US" sz="4000" dirty="0">
                <a:solidFill>
                  <a:srgbClr val="FF0000"/>
                </a:solidFill>
                <a:sym typeface="Wingdings" panose="05000000000000000000" pitchFamily="2" charset="2"/>
              </a:rPr>
              <a:t></a:t>
            </a:r>
            <a:endParaRPr lang="en-US" sz="4000" dirty="0">
              <a:solidFill>
                <a:srgbClr val="FF0000"/>
              </a:solidFill>
            </a:endParaRPr>
          </a:p>
        </p:txBody>
      </p:sp>
      <p:sp>
        <p:nvSpPr>
          <p:cNvPr id="4" name="Content Placeholder 3">
            <a:extLst>
              <a:ext uri="{FF2B5EF4-FFF2-40B4-BE49-F238E27FC236}">
                <a16:creationId xmlns:a16="http://schemas.microsoft.com/office/drawing/2014/main" id="{F6294B4F-1929-4D04-BE04-3D4F8EF75DFE}"/>
              </a:ext>
            </a:extLst>
          </p:cNvPr>
          <p:cNvSpPr>
            <a:spLocks noGrp="1"/>
          </p:cNvSpPr>
          <p:nvPr>
            <p:ph sz="half" idx="2"/>
          </p:nvPr>
        </p:nvSpPr>
        <p:spPr>
          <a:xfrm>
            <a:off x="224177" y="2231923"/>
            <a:ext cx="4640826" cy="4109883"/>
          </a:xfrm>
        </p:spPr>
        <p:txBody>
          <a:bodyPr>
            <a:normAutofit lnSpcReduction="10000"/>
          </a:bodyPr>
          <a:lstStyle/>
          <a:p>
            <a:pPr marL="45720" indent="0">
              <a:buNone/>
            </a:pPr>
            <a:r>
              <a:rPr lang="en-US" sz="2500" dirty="0">
                <a:solidFill>
                  <a:schemeClr val="tx1"/>
                </a:solidFill>
              </a:rPr>
              <a:t>Paraphrasing is a useful linguistic skill, but it is not </a:t>
            </a:r>
            <a:r>
              <a:rPr lang="en-US" sz="2500" i="1" dirty="0">
                <a:solidFill>
                  <a:schemeClr val="tx1"/>
                </a:solidFill>
              </a:rPr>
              <a:t>necessarily</a:t>
            </a:r>
            <a:r>
              <a:rPr lang="en-US" sz="2500" dirty="0">
                <a:solidFill>
                  <a:schemeClr val="tx1"/>
                </a:solidFill>
              </a:rPr>
              <a:t> a useful intellectual one, for you or your reader. Simply to </a:t>
            </a:r>
            <a:r>
              <a:rPr lang="en-US" sz="2500" b="1" dirty="0">
                <a:solidFill>
                  <a:schemeClr val="tx1"/>
                </a:solidFill>
              </a:rPr>
              <a:t>take another’s sentence and then struggle to “make it your own” </a:t>
            </a:r>
            <a:r>
              <a:rPr lang="en-US" sz="2500" dirty="0">
                <a:solidFill>
                  <a:schemeClr val="tx1"/>
                </a:solidFill>
              </a:rPr>
              <a:t>in an odd process of </a:t>
            </a:r>
            <a:r>
              <a:rPr lang="en-US" sz="2500" b="1" dirty="0">
                <a:solidFill>
                  <a:schemeClr val="tx1"/>
                </a:solidFill>
              </a:rPr>
              <a:t>word substitution achieves little</a:t>
            </a:r>
            <a:r>
              <a:rPr lang="en-US" sz="2500" dirty="0">
                <a:solidFill>
                  <a:schemeClr val="tx1"/>
                </a:solidFill>
              </a:rPr>
              <a:t>, and</a:t>
            </a:r>
            <a:r>
              <a:rPr lang="en-US" sz="2500" b="1" dirty="0">
                <a:solidFill>
                  <a:schemeClr val="tx1"/>
                </a:solidFill>
              </a:rPr>
              <a:t> </a:t>
            </a:r>
            <a:r>
              <a:rPr lang="en-US" sz="2500" dirty="0">
                <a:solidFill>
                  <a:schemeClr val="tx1"/>
                </a:solidFill>
              </a:rPr>
              <a:t>often results in a </a:t>
            </a:r>
            <a:r>
              <a:rPr lang="en-US" sz="2500" b="1" dirty="0">
                <a:solidFill>
                  <a:schemeClr val="tx1"/>
                </a:solidFill>
              </a:rPr>
              <a:t>worse sentence </a:t>
            </a:r>
            <a:r>
              <a:rPr lang="en-US" sz="2500" dirty="0">
                <a:solidFill>
                  <a:schemeClr val="tx1"/>
                </a:solidFill>
              </a:rPr>
              <a:t>that may even </a:t>
            </a:r>
            <a:r>
              <a:rPr lang="en-US" sz="2500" b="1" dirty="0">
                <a:solidFill>
                  <a:schemeClr val="tx1"/>
                </a:solidFill>
              </a:rPr>
              <a:t>badly reflect </a:t>
            </a:r>
            <a:r>
              <a:rPr lang="en-US" sz="2500" dirty="0">
                <a:solidFill>
                  <a:schemeClr val="tx1"/>
                </a:solidFill>
              </a:rPr>
              <a:t>some of the</a:t>
            </a:r>
            <a:r>
              <a:rPr lang="en-US" sz="2500" b="1" dirty="0">
                <a:solidFill>
                  <a:schemeClr val="tx1"/>
                </a:solidFill>
              </a:rPr>
              <a:t> </a:t>
            </a:r>
            <a:r>
              <a:rPr lang="en-US" sz="2500" dirty="0">
                <a:solidFill>
                  <a:schemeClr val="tx1"/>
                </a:solidFill>
              </a:rPr>
              <a:t>subtleties of </a:t>
            </a:r>
            <a:r>
              <a:rPr lang="en-US" sz="2500" b="1" dirty="0">
                <a:solidFill>
                  <a:schemeClr val="tx1"/>
                </a:solidFill>
              </a:rPr>
              <a:t>meaning in the original</a:t>
            </a:r>
            <a:r>
              <a:rPr lang="en-US" sz="2500" dirty="0">
                <a:solidFill>
                  <a:schemeClr val="tx1"/>
                </a:solidFill>
              </a:rPr>
              <a:t>.</a:t>
            </a:r>
          </a:p>
          <a:p>
            <a:pPr marL="45720" indent="0">
              <a:buNone/>
            </a:pPr>
            <a:endParaRPr lang="en-US" dirty="0"/>
          </a:p>
        </p:txBody>
      </p:sp>
      <p:sp>
        <p:nvSpPr>
          <p:cNvPr id="5" name="Text Placeholder 4">
            <a:extLst>
              <a:ext uri="{FF2B5EF4-FFF2-40B4-BE49-F238E27FC236}">
                <a16:creationId xmlns:a16="http://schemas.microsoft.com/office/drawing/2014/main" id="{80D978B5-26A2-4DAF-B4D1-5CDE71BE5B4F}"/>
              </a:ext>
            </a:extLst>
          </p:cNvPr>
          <p:cNvSpPr>
            <a:spLocks noGrp="1"/>
          </p:cNvSpPr>
          <p:nvPr>
            <p:ph type="body" sz="quarter" idx="3"/>
          </p:nvPr>
        </p:nvSpPr>
        <p:spPr>
          <a:xfrm>
            <a:off x="6096000" y="1536642"/>
            <a:ext cx="4754880" cy="777240"/>
          </a:xfrm>
        </p:spPr>
        <p:txBody>
          <a:bodyPr>
            <a:normAutofit/>
          </a:bodyPr>
          <a:lstStyle/>
          <a:p>
            <a:pPr algn="ctr"/>
            <a:r>
              <a:rPr lang="en-US" sz="4000" dirty="0">
                <a:solidFill>
                  <a:srgbClr val="FF0000"/>
                </a:solidFill>
              </a:rPr>
              <a:t>Do’s </a:t>
            </a:r>
            <a:r>
              <a:rPr lang="en-US" sz="4000" dirty="0">
                <a:solidFill>
                  <a:srgbClr val="FF0000"/>
                </a:solidFill>
                <a:sym typeface="Wingdings" panose="05000000000000000000" pitchFamily="2" charset="2"/>
              </a:rPr>
              <a:t></a:t>
            </a:r>
            <a:endParaRPr lang="en-US" sz="4000" dirty="0">
              <a:solidFill>
                <a:srgbClr val="FF0000"/>
              </a:solidFill>
            </a:endParaRPr>
          </a:p>
        </p:txBody>
      </p:sp>
      <p:sp>
        <p:nvSpPr>
          <p:cNvPr id="6" name="Content Placeholder 5">
            <a:extLst>
              <a:ext uri="{FF2B5EF4-FFF2-40B4-BE49-F238E27FC236}">
                <a16:creationId xmlns:a16="http://schemas.microsoft.com/office/drawing/2014/main" id="{C57F70C9-35F6-454D-B112-8B3B69EE3BB6}"/>
              </a:ext>
            </a:extLst>
          </p:cNvPr>
          <p:cNvSpPr>
            <a:spLocks noGrp="1"/>
          </p:cNvSpPr>
          <p:nvPr>
            <p:ph sz="quarter" idx="4"/>
          </p:nvPr>
        </p:nvSpPr>
        <p:spPr>
          <a:xfrm>
            <a:off x="4975123" y="2231923"/>
            <a:ext cx="7039895" cy="4317976"/>
          </a:xfrm>
        </p:spPr>
        <p:txBody>
          <a:bodyPr>
            <a:normAutofit lnSpcReduction="10000"/>
          </a:bodyPr>
          <a:lstStyle/>
          <a:p>
            <a:pPr marL="45720" indent="0">
              <a:buNone/>
            </a:pPr>
            <a:r>
              <a:rPr lang="en-US" sz="2400" dirty="0">
                <a:solidFill>
                  <a:schemeClr val="tx1"/>
                </a:solidFill>
              </a:rPr>
              <a:t>Instead, read the text you are using with the goal of understanding it so that you can then explain or make sense of the original through meaningful (and useful) summary.  </a:t>
            </a:r>
            <a:r>
              <a:rPr lang="en-US" sz="2400" b="1" dirty="0">
                <a:solidFill>
                  <a:schemeClr val="tx1"/>
                </a:solidFill>
              </a:rPr>
              <a:t>Aim to produce your summarizing/ explanatory sentences from larger chunks of text </a:t>
            </a:r>
            <a:r>
              <a:rPr lang="en-US" sz="2400" dirty="0">
                <a:solidFill>
                  <a:schemeClr val="tx1"/>
                </a:solidFill>
              </a:rPr>
              <a:t>than sentences: paragraphs, sections. You are effectively talking </a:t>
            </a:r>
            <a:r>
              <a:rPr lang="en-US" sz="2400" i="1" dirty="0">
                <a:solidFill>
                  <a:schemeClr val="tx1"/>
                </a:solidFill>
              </a:rPr>
              <a:t>about </a:t>
            </a:r>
            <a:r>
              <a:rPr lang="en-US" sz="2400" dirty="0">
                <a:solidFill>
                  <a:schemeClr val="tx1"/>
                </a:solidFill>
              </a:rPr>
              <a:t>your sources rather than talking </a:t>
            </a:r>
            <a:r>
              <a:rPr lang="en-US" sz="2400" i="1" dirty="0">
                <a:solidFill>
                  <a:schemeClr val="tx1"/>
                </a:solidFill>
              </a:rPr>
              <a:t>through </a:t>
            </a:r>
            <a:r>
              <a:rPr lang="en-US" sz="2400" dirty="0">
                <a:solidFill>
                  <a:schemeClr val="tx1"/>
                </a:solidFill>
              </a:rPr>
              <a:t>them. You are still citing their ideas as you explain them, however. </a:t>
            </a:r>
            <a:r>
              <a:rPr lang="en-US" sz="2400" b="1" dirty="0">
                <a:solidFill>
                  <a:schemeClr val="tx1"/>
                </a:solidFill>
              </a:rPr>
              <a:t>Think about how you would talk to a friend about the work in question if they asked you what it was about and how the authors supported their argument. </a:t>
            </a:r>
            <a:r>
              <a:rPr lang="en-US" sz="2400" dirty="0">
                <a:solidFill>
                  <a:schemeClr val="tx1"/>
                </a:solidFill>
              </a:rPr>
              <a:t>If you cannot escape the form of the sentence you need, perhaps this is a time for a quotation.</a:t>
            </a:r>
          </a:p>
          <a:p>
            <a:pPr marL="45720" indent="0">
              <a:buNone/>
            </a:pPr>
            <a:endParaRPr lang="en-US" b="1" dirty="0">
              <a:solidFill>
                <a:schemeClr val="tx1"/>
              </a:solidFill>
            </a:endParaRPr>
          </a:p>
          <a:p>
            <a:endParaRPr lang="en-US" dirty="0"/>
          </a:p>
        </p:txBody>
      </p:sp>
    </p:spTree>
    <p:extLst>
      <p:ext uri="{BB962C8B-B14F-4D97-AF65-F5344CB8AC3E}">
        <p14:creationId xmlns:p14="http://schemas.microsoft.com/office/powerpoint/2010/main" val="6000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CEC-B2BF-4E42-8EEA-F062F9A4AB02}"/>
              </a:ext>
            </a:extLst>
          </p:cNvPr>
          <p:cNvSpPr>
            <a:spLocks noGrp="1"/>
          </p:cNvSpPr>
          <p:nvPr>
            <p:ph type="title"/>
          </p:nvPr>
        </p:nvSpPr>
        <p:spPr>
          <a:xfrm>
            <a:off x="1095499" y="560990"/>
            <a:ext cx="9875520" cy="1356360"/>
          </a:xfrm>
        </p:spPr>
        <p:txBody>
          <a:bodyPr>
            <a:noAutofit/>
          </a:bodyPr>
          <a:lstStyle/>
          <a:p>
            <a:pPr algn="ctr"/>
            <a:r>
              <a:rPr lang="en-US" sz="5400" dirty="0"/>
              <a:t>How to identify your </a:t>
            </a:r>
            <a:r>
              <a:rPr lang="en-CA" sz="5400" dirty="0"/>
              <a:t>source</a:t>
            </a:r>
            <a:br>
              <a:rPr lang="en-US" sz="5400" b="1" dirty="0">
                <a:solidFill>
                  <a:schemeClr val="tx1"/>
                </a:solidFill>
              </a:rPr>
            </a:br>
            <a:endParaRPr lang="en-US" sz="5400" dirty="0"/>
          </a:p>
        </p:txBody>
      </p:sp>
      <p:sp>
        <p:nvSpPr>
          <p:cNvPr id="3" name="Content Placeholder 2">
            <a:extLst>
              <a:ext uri="{FF2B5EF4-FFF2-40B4-BE49-F238E27FC236}">
                <a16:creationId xmlns:a16="http://schemas.microsoft.com/office/drawing/2014/main" id="{4843158F-DDFC-0F41-B3B9-F706D4C812F8}"/>
              </a:ext>
            </a:extLst>
          </p:cNvPr>
          <p:cNvSpPr>
            <a:spLocks noGrp="1"/>
          </p:cNvSpPr>
          <p:nvPr>
            <p:ph idx="1"/>
          </p:nvPr>
        </p:nvSpPr>
        <p:spPr>
          <a:xfrm>
            <a:off x="265471" y="1239170"/>
            <a:ext cx="11811735" cy="5446638"/>
          </a:xfrm>
        </p:spPr>
        <p:txBody>
          <a:bodyPr>
            <a:normAutofit fontScale="25000" lnSpcReduction="20000"/>
          </a:bodyPr>
          <a:lstStyle/>
          <a:p>
            <a:pPr lvl="1"/>
            <a:r>
              <a:rPr lang="en-US" sz="11200" dirty="0">
                <a:solidFill>
                  <a:schemeClr val="tx1"/>
                </a:solidFill>
              </a:rPr>
              <a:t>Give the </a:t>
            </a:r>
            <a:r>
              <a:rPr lang="en-US" sz="11200" b="1" dirty="0">
                <a:solidFill>
                  <a:schemeClr val="tx1"/>
                </a:solidFill>
                <a:highlight>
                  <a:srgbClr val="FFFF00"/>
                </a:highlight>
              </a:rPr>
              <a:t>LAST name</a:t>
            </a:r>
            <a:r>
              <a:rPr lang="en-US" sz="11200" dirty="0">
                <a:solidFill>
                  <a:schemeClr val="tx1"/>
                </a:solidFill>
                <a:highlight>
                  <a:srgbClr val="FFFF00"/>
                </a:highlight>
              </a:rPr>
              <a:t>, </a:t>
            </a:r>
            <a:r>
              <a:rPr lang="en-US" sz="11200" b="1" dirty="0">
                <a:solidFill>
                  <a:schemeClr val="tx1"/>
                </a:solidFill>
                <a:highlight>
                  <a:srgbClr val="FFFF00"/>
                </a:highlight>
              </a:rPr>
              <a:t>DATE </a:t>
            </a:r>
            <a:r>
              <a:rPr lang="en-US" sz="11200" dirty="0">
                <a:solidFill>
                  <a:schemeClr val="tx1"/>
                </a:solidFill>
                <a:highlight>
                  <a:srgbClr val="FFFF00"/>
                </a:highlight>
              </a:rPr>
              <a:t>(year of publication) </a:t>
            </a:r>
            <a:r>
              <a:rPr lang="en-US" sz="11200" dirty="0">
                <a:solidFill>
                  <a:schemeClr val="tx1"/>
                </a:solidFill>
              </a:rPr>
              <a:t>and, </a:t>
            </a:r>
            <a:r>
              <a:rPr lang="en-US" sz="11200" b="1" u="sng" dirty="0">
                <a:solidFill>
                  <a:schemeClr val="tx1"/>
                </a:solidFill>
              </a:rPr>
              <a:t>if quoting</a:t>
            </a:r>
            <a:r>
              <a:rPr lang="en-US" sz="11200" dirty="0">
                <a:solidFill>
                  <a:schemeClr val="tx1"/>
                </a:solidFill>
              </a:rPr>
              <a:t>, </a:t>
            </a:r>
            <a:r>
              <a:rPr lang="en-US" sz="11200" b="1" dirty="0">
                <a:solidFill>
                  <a:schemeClr val="tx1"/>
                </a:solidFill>
              </a:rPr>
              <a:t>page</a:t>
            </a:r>
            <a:r>
              <a:rPr lang="en-US" sz="11200" dirty="0">
                <a:solidFill>
                  <a:schemeClr val="tx1"/>
                </a:solidFill>
              </a:rPr>
              <a:t> or </a:t>
            </a:r>
            <a:r>
              <a:rPr lang="en-US" sz="11200" b="1" dirty="0">
                <a:solidFill>
                  <a:schemeClr val="tx1"/>
                </a:solidFill>
              </a:rPr>
              <a:t>paragraph number</a:t>
            </a:r>
            <a:r>
              <a:rPr lang="en-US" sz="11200" dirty="0">
                <a:solidFill>
                  <a:schemeClr val="tx1"/>
                </a:solidFill>
              </a:rPr>
              <a:t>.</a:t>
            </a:r>
          </a:p>
          <a:p>
            <a:pPr lvl="2"/>
            <a:r>
              <a:rPr lang="en-US" sz="11000" dirty="0">
                <a:solidFill>
                  <a:schemeClr val="tx1"/>
                </a:solidFill>
              </a:rPr>
              <a:t>APA prefers </a:t>
            </a:r>
            <a:r>
              <a:rPr lang="en-US" sz="11000" u="sng" dirty="0">
                <a:solidFill>
                  <a:schemeClr val="tx1"/>
                </a:solidFill>
              </a:rPr>
              <a:t>past tense </a:t>
            </a:r>
            <a:r>
              <a:rPr lang="en-US" sz="11000" dirty="0">
                <a:solidFill>
                  <a:schemeClr val="tx1"/>
                </a:solidFill>
              </a:rPr>
              <a:t>reporting verbs. Use different verbs: stated, noted, pointed out, 	argued, emphasized, learned, found, determined, etc.</a:t>
            </a:r>
            <a:endParaRPr lang="en-US" sz="11000" dirty="0"/>
          </a:p>
          <a:p>
            <a:pPr marL="548640" lvl="2" indent="0">
              <a:buNone/>
            </a:pPr>
            <a:endParaRPr lang="en-US" sz="11200" dirty="0">
              <a:solidFill>
                <a:schemeClr val="tx1"/>
              </a:solidFill>
            </a:endParaRPr>
          </a:p>
          <a:p>
            <a:pPr lvl="1"/>
            <a:r>
              <a:rPr lang="en-US" sz="11200" b="1" dirty="0">
                <a:solidFill>
                  <a:schemeClr val="tx1"/>
                </a:solidFill>
              </a:rPr>
              <a:t>Integral citations </a:t>
            </a:r>
            <a:r>
              <a:rPr lang="en-US" sz="11200" dirty="0">
                <a:solidFill>
                  <a:schemeClr val="tx1"/>
                </a:solidFill>
              </a:rPr>
              <a:t>(author name part of the sentence):</a:t>
            </a:r>
          </a:p>
          <a:p>
            <a:pPr marL="822960" lvl="3" indent="0">
              <a:buNone/>
            </a:pPr>
            <a:r>
              <a:rPr lang="en-US" sz="11200" dirty="0">
                <a:solidFill>
                  <a:schemeClr val="tx1"/>
                </a:solidFill>
              </a:rPr>
              <a:t>	Jones (2021) said that interest rates had increased by 10%. 	</a:t>
            </a:r>
          </a:p>
          <a:p>
            <a:pPr marL="822960" lvl="3" indent="0">
              <a:buNone/>
            </a:pPr>
            <a:r>
              <a:rPr lang="en-US" sz="11200" dirty="0">
                <a:solidFill>
                  <a:schemeClr val="tx1"/>
                </a:solidFill>
              </a:rPr>
              <a:t> Jones (2021) said, </a:t>
            </a:r>
            <a:r>
              <a:rPr lang="en-US" sz="11200" b="1" dirty="0">
                <a:solidFill>
                  <a:srgbClr val="FF0000"/>
                </a:solidFill>
              </a:rPr>
              <a:t>“</a:t>
            </a:r>
            <a:r>
              <a:rPr lang="en-US" sz="11200" dirty="0">
                <a:solidFill>
                  <a:schemeClr val="tx1"/>
                </a:solidFill>
              </a:rPr>
              <a:t>Interest rates rose by 10%</a:t>
            </a:r>
            <a:r>
              <a:rPr lang="en-US" sz="11200" b="1" dirty="0">
                <a:solidFill>
                  <a:srgbClr val="FF0000"/>
                </a:solidFill>
              </a:rPr>
              <a:t>” (p. 4). </a:t>
            </a:r>
          </a:p>
          <a:p>
            <a:pPr marL="274320" lvl="1" indent="0">
              <a:buNone/>
            </a:pPr>
            <a:r>
              <a:rPr lang="en-US" sz="11200" dirty="0">
                <a:solidFill>
                  <a:schemeClr val="tx1"/>
                </a:solidFill>
              </a:rPr>
              <a:t>	According to Jones (2021), interest rates had increased by 10%. 	According to Jones (2021), </a:t>
            </a:r>
            <a:r>
              <a:rPr lang="en-US" sz="11200" b="1" dirty="0">
                <a:solidFill>
                  <a:srgbClr val="FF0000"/>
                </a:solidFill>
              </a:rPr>
              <a:t>“</a:t>
            </a:r>
            <a:r>
              <a:rPr lang="en-US" sz="11200" dirty="0">
                <a:solidFill>
                  <a:schemeClr val="tx1"/>
                </a:solidFill>
              </a:rPr>
              <a:t>Interest rates rose by 10%</a:t>
            </a:r>
            <a:r>
              <a:rPr lang="en-US" sz="11200" b="1" dirty="0">
                <a:solidFill>
                  <a:srgbClr val="FF0000"/>
                </a:solidFill>
              </a:rPr>
              <a:t>” (para. 6).</a:t>
            </a:r>
          </a:p>
          <a:p>
            <a:pPr marL="274320" lvl="1" indent="0">
              <a:buNone/>
            </a:pPr>
            <a:r>
              <a:rPr lang="en-US" sz="11200" dirty="0">
                <a:solidFill>
                  <a:schemeClr val="tx1"/>
                </a:solidFill>
              </a:rPr>
              <a:t>  </a:t>
            </a:r>
            <a:r>
              <a:rPr lang="en-US" sz="11200" b="1" dirty="0">
                <a:solidFill>
                  <a:schemeClr val="tx1"/>
                </a:solidFill>
              </a:rPr>
              <a:t>	</a:t>
            </a:r>
          </a:p>
          <a:p>
            <a:pPr lvl="1"/>
            <a:r>
              <a:rPr lang="en-US" sz="11200" b="1" dirty="0">
                <a:solidFill>
                  <a:schemeClr val="tx1"/>
                </a:solidFill>
              </a:rPr>
              <a:t>Non-integral citations </a:t>
            </a:r>
            <a:r>
              <a:rPr lang="en-US" sz="11200" dirty="0">
                <a:solidFill>
                  <a:schemeClr val="tx1"/>
                </a:solidFill>
              </a:rPr>
              <a:t>(author name in brackets):</a:t>
            </a:r>
          </a:p>
          <a:p>
            <a:pPr marL="822960" lvl="3" indent="0">
              <a:buNone/>
            </a:pPr>
            <a:r>
              <a:rPr lang="en-US" sz="11200" dirty="0">
                <a:solidFill>
                  <a:schemeClr val="tx1"/>
                </a:solidFill>
              </a:rPr>
              <a:t>	Interest rates had increased by 10% (Jones, 2021). </a:t>
            </a:r>
          </a:p>
          <a:p>
            <a:pPr marL="822960" lvl="3" indent="0">
              <a:buNone/>
            </a:pPr>
            <a:r>
              <a:rPr lang="en-US" sz="11200" dirty="0">
                <a:solidFill>
                  <a:schemeClr val="tx1"/>
                </a:solidFill>
              </a:rPr>
              <a:t> </a:t>
            </a:r>
            <a:r>
              <a:rPr lang="en-US" sz="11200" b="1" dirty="0">
                <a:solidFill>
                  <a:srgbClr val="FF0000"/>
                </a:solidFill>
              </a:rPr>
              <a:t>“</a:t>
            </a:r>
            <a:r>
              <a:rPr lang="en-US" sz="11200" dirty="0">
                <a:solidFill>
                  <a:schemeClr val="tx1"/>
                </a:solidFill>
              </a:rPr>
              <a:t>Interest rates rose by 10%</a:t>
            </a:r>
            <a:r>
              <a:rPr lang="en-US" sz="11200" b="1" dirty="0">
                <a:solidFill>
                  <a:srgbClr val="FF0000"/>
                </a:solidFill>
              </a:rPr>
              <a:t>” (Jones, 2021, p. 4).</a:t>
            </a:r>
          </a:p>
          <a:p>
            <a:pPr marL="822960" lvl="3" indent="0">
              <a:buNone/>
            </a:pPr>
            <a:r>
              <a:rPr lang="en-US" sz="11200" dirty="0">
                <a:solidFill>
                  <a:schemeClr val="tx1"/>
                </a:solidFill>
              </a:rPr>
              <a:t>	</a:t>
            </a:r>
            <a:endParaRPr lang="en-US" sz="11200" dirty="0"/>
          </a:p>
        </p:txBody>
      </p:sp>
    </p:spTree>
    <p:extLst>
      <p:ext uri="{BB962C8B-B14F-4D97-AF65-F5344CB8AC3E}">
        <p14:creationId xmlns:p14="http://schemas.microsoft.com/office/powerpoint/2010/main" val="61614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CEC-B2BF-4E42-8EEA-F062F9A4AB02}"/>
              </a:ext>
            </a:extLst>
          </p:cNvPr>
          <p:cNvSpPr>
            <a:spLocks noGrp="1"/>
          </p:cNvSpPr>
          <p:nvPr>
            <p:ph type="title"/>
          </p:nvPr>
        </p:nvSpPr>
        <p:spPr>
          <a:xfrm>
            <a:off x="294968" y="590958"/>
            <a:ext cx="11598763" cy="1356360"/>
          </a:xfrm>
        </p:spPr>
        <p:txBody>
          <a:bodyPr>
            <a:normAutofit fontScale="90000"/>
          </a:bodyPr>
          <a:lstStyle/>
          <a:p>
            <a:pPr algn="ctr"/>
            <a:br>
              <a:rPr lang="en-US" dirty="0"/>
            </a:br>
            <a:br>
              <a:rPr lang="en-US" dirty="0"/>
            </a:br>
            <a:r>
              <a:rPr lang="en-US" sz="5300" dirty="0"/>
              <a:t>How about these keywords? </a:t>
            </a:r>
            <a:br>
              <a:rPr lang="en-US" sz="5300" dirty="0"/>
            </a:br>
            <a:r>
              <a:rPr lang="en-US" sz="4900" b="1" dirty="0">
                <a:solidFill>
                  <a:schemeClr val="tx1"/>
                </a:solidFill>
              </a:rPr>
              <a:t>synonym, antonym, and thesaurus</a:t>
            </a:r>
            <a:br>
              <a:rPr lang="en-US" b="1" dirty="0">
                <a:solidFill>
                  <a:schemeClr val="tx1"/>
                </a:solidFill>
              </a:rPr>
            </a:br>
            <a:br>
              <a:rPr lang="en-US" b="1" dirty="0">
                <a:solidFill>
                  <a:schemeClr val="tx1"/>
                </a:solidFill>
              </a:rPr>
            </a:br>
            <a:endParaRPr lang="en-US" dirty="0"/>
          </a:p>
        </p:txBody>
      </p:sp>
      <p:sp>
        <p:nvSpPr>
          <p:cNvPr id="3" name="Content Placeholder 2">
            <a:extLst>
              <a:ext uri="{FF2B5EF4-FFF2-40B4-BE49-F238E27FC236}">
                <a16:creationId xmlns:a16="http://schemas.microsoft.com/office/drawing/2014/main" id="{4843158F-DDFC-0F41-B3B9-F706D4C812F8}"/>
              </a:ext>
            </a:extLst>
          </p:cNvPr>
          <p:cNvSpPr>
            <a:spLocks noGrp="1"/>
          </p:cNvSpPr>
          <p:nvPr>
            <p:ph idx="1"/>
          </p:nvPr>
        </p:nvSpPr>
        <p:spPr>
          <a:xfrm>
            <a:off x="393181" y="2668042"/>
            <a:ext cx="11697195" cy="3913632"/>
          </a:xfrm>
        </p:spPr>
        <p:txBody>
          <a:bodyPr>
            <a:normAutofit/>
          </a:bodyPr>
          <a:lstStyle/>
          <a:p>
            <a:pPr lvl="1"/>
            <a:r>
              <a:rPr lang="en-US" sz="3900" b="1" dirty="0">
                <a:solidFill>
                  <a:schemeClr val="tx1"/>
                </a:solidFill>
              </a:rPr>
              <a:t>synonym: </a:t>
            </a:r>
            <a:r>
              <a:rPr lang="en-US" sz="3900" dirty="0">
                <a:solidFill>
                  <a:schemeClr val="tx1"/>
                </a:solidFill>
              </a:rPr>
              <a:t>words with the same meaning</a:t>
            </a:r>
          </a:p>
          <a:p>
            <a:pPr marL="274320" lvl="1" indent="0">
              <a:buNone/>
            </a:pPr>
            <a:endParaRPr lang="en-US" sz="3900" dirty="0">
              <a:solidFill>
                <a:schemeClr val="tx1"/>
              </a:solidFill>
            </a:endParaRPr>
          </a:p>
          <a:p>
            <a:pPr lvl="1"/>
            <a:r>
              <a:rPr lang="en-US" sz="3900" b="1" dirty="0">
                <a:solidFill>
                  <a:schemeClr val="tx1"/>
                </a:solidFill>
              </a:rPr>
              <a:t>antonym: </a:t>
            </a:r>
            <a:r>
              <a:rPr lang="en-US" sz="3900" dirty="0">
                <a:solidFill>
                  <a:schemeClr val="tx1"/>
                </a:solidFill>
              </a:rPr>
              <a:t>words with the opposite meaning</a:t>
            </a:r>
          </a:p>
          <a:p>
            <a:pPr marL="274320" lvl="1" indent="0">
              <a:buNone/>
            </a:pPr>
            <a:endParaRPr lang="en-US" sz="3900" dirty="0">
              <a:solidFill>
                <a:schemeClr val="tx1"/>
              </a:solidFill>
            </a:endParaRPr>
          </a:p>
          <a:p>
            <a:pPr lvl="1"/>
            <a:r>
              <a:rPr lang="en-US" sz="3900" b="1" dirty="0">
                <a:solidFill>
                  <a:schemeClr val="tx1"/>
                </a:solidFill>
              </a:rPr>
              <a:t>thesaurus: </a:t>
            </a:r>
            <a:r>
              <a:rPr lang="en-US" sz="3900" dirty="0">
                <a:solidFill>
                  <a:schemeClr val="tx1"/>
                </a:solidFill>
              </a:rPr>
              <a:t>a resource to find synonyms and antonyms of words  e.g. </a:t>
            </a:r>
            <a:r>
              <a:rPr lang="en-US" sz="3900" dirty="0">
                <a:solidFill>
                  <a:schemeClr val="tx1"/>
                </a:solidFill>
                <a:hlinkClick r:id="rId2"/>
              </a:rPr>
              <a:t>https://www.thesaurus.com/</a:t>
            </a:r>
            <a:r>
              <a:rPr lang="en-US" sz="3900" dirty="0">
                <a:solidFill>
                  <a:schemeClr val="tx1"/>
                </a:solidFill>
              </a:rPr>
              <a:t> </a:t>
            </a:r>
          </a:p>
          <a:p>
            <a:endParaRPr lang="en-US" dirty="0"/>
          </a:p>
        </p:txBody>
      </p:sp>
    </p:spTree>
    <p:extLst>
      <p:ext uri="{BB962C8B-B14F-4D97-AF65-F5344CB8AC3E}">
        <p14:creationId xmlns:p14="http://schemas.microsoft.com/office/powerpoint/2010/main" val="11721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4196-8DCE-7F49-9FBB-957B2DBB5303}"/>
              </a:ext>
            </a:extLst>
          </p:cNvPr>
          <p:cNvSpPr>
            <a:spLocks noGrp="1"/>
          </p:cNvSpPr>
          <p:nvPr>
            <p:ph type="title"/>
          </p:nvPr>
        </p:nvSpPr>
        <p:spPr/>
        <p:txBody>
          <a:bodyPr>
            <a:normAutofit fontScale="90000"/>
          </a:bodyPr>
          <a:lstStyle/>
          <a:p>
            <a:pPr algn="ctr"/>
            <a:r>
              <a:rPr lang="en-US" sz="6000" dirty="0"/>
              <a:t>Paraphrasing/Summarizing Techniques</a:t>
            </a:r>
          </a:p>
        </p:txBody>
      </p:sp>
      <p:sp>
        <p:nvSpPr>
          <p:cNvPr id="3" name="Content Placeholder 2">
            <a:extLst>
              <a:ext uri="{FF2B5EF4-FFF2-40B4-BE49-F238E27FC236}">
                <a16:creationId xmlns:a16="http://schemas.microsoft.com/office/drawing/2014/main" id="{A9E814BB-A64E-6E46-99A9-384630BDD821}"/>
              </a:ext>
            </a:extLst>
          </p:cNvPr>
          <p:cNvSpPr>
            <a:spLocks noGrp="1"/>
          </p:cNvSpPr>
          <p:nvPr>
            <p:ph idx="1"/>
          </p:nvPr>
        </p:nvSpPr>
        <p:spPr>
          <a:xfrm>
            <a:off x="506779" y="2390036"/>
            <a:ext cx="11147961" cy="4038600"/>
          </a:xfrm>
        </p:spPr>
        <p:txBody>
          <a:bodyPr>
            <a:normAutofit/>
          </a:bodyPr>
          <a:lstStyle/>
          <a:p>
            <a:r>
              <a:rPr lang="en-CA" sz="4000" u="sng" dirty="0">
                <a:solidFill>
                  <a:schemeClr val="tx1"/>
                </a:solidFill>
              </a:rPr>
              <a:t>Focus on the </a:t>
            </a:r>
            <a:r>
              <a:rPr lang="en-CA" sz="4000" b="1" u="sng" dirty="0">
                <a:solidFill>
                  <a:schemeClr val="tx1"/>
                </a:solidFill>
              </a:rPr>
              <a:t>IDEA</a:t>
            </a:r>
            <a:r>
              <a:rPr lang="en-CA" sz="4000" u="sng" dirty="0">
                <a:solidFill>
                  <a:schemeClr val="tx1"/>
                </a:solidFill>
              </a:rPr>
              <a:t> </a:t>
            </a:r>
            <a:r>
              <a:rPr lang="en-CA" sz="4000" dirty="0">
                <a:solidFill>
                  <a:schemeClr val="tx1"/>
                </a:solidFill>
              </a:rPr>
              <a:t>from your reference more than on the </a:t>
            </a:r>
            <a:r>
              <a:rPr lang="en-CA" sz="4000" b="1" dirty="0">
                <a:solidFill>
                  <a:schemeClr val="tx1"/>
                </a:solidFill>
              </a:rPr>
              <a:t>words</a:t>
            </a:r>
            <a:r>
              <a:rPr lang="en-CA" sz="4000" dirty="0">
                <a:solidFill>
                  <a:schemeClr val="tx1"/>
                </a:solidFill>
              </a:rPr>
              <a:t>. </a:t>
            </a:r>
          </a:p>
          <a:p>
            <a:r>
              <a:rPr lang="en-CA" sz="4000" dirty="0">
                <a:solidFill>
                  <a:schemeClr val="tx1"/>
                </a:solidFill>
              </a:rPr>
              <a:t>Read the source and </a:t>
            </a:r>
            <a:r>
              <a:rPr lang="en-CA" sz="4000" b="1" u="sng" dirty="0">
                <a:solidFill>
                  <a:schemeClr val="tx1"/>
                </a:solidFill>
              </a:rPr>
              <a:t>take notes in your own words</a:t>
            </a:r>
            <a:r>
              <a:rPr lang="en-CA" sz="4000" dirty="0">
                <a:solidFill>
                  <a:schemeClr val="tx1"/>
                </a:solidFill>
              </a:rPr>
              <a:t>. Ask yourself </a:t>
            </a:r>
            <a:r>
              <a:rPr lang="en-CA" sz="4000" b="1" dirty="0">
                <a:solidFill>
                  <a:schemeClr val="tx1"/>
                </a:solidFill>
              </a:rPr>
              <a:t>questions</a:t>
            </a:r>
            <a:r>
              <a:rPr lang="en-CA" sz="4000" dirty="0">
                <a:solidFill>
                  <a:schemeClr val="tx1"/>
                </a:solidFill>
              </a:rPr>
              <a:t> about the ideas.</a:t>
            </a:r>
          </a:p>
          <a:p>
            <a:r>
              <a:rPr lang="en-CA" sz="4000" dirty="0">
                <a:solidFill>
                  <a:schemeClr val="tx1"/>
                </a:solidFill>
              </a:rPr>
              <a:t>In your own words, </a:t>
            </a:r>
            <a:r>
              <a:rPr lang="en-CA" sz="4000" b="1" dirty="0">
                <a:solidFill>
                  <a:schemeClr val="tx1"/>
                </a:solidFill>
              </a:rPr>
              <a:t>explain</a:t>
            </a:r>
            <a:r>
              <a:rPr lang="en-CA" sz="4000" dirty="0">
                <a:solidFill>
                  <a:schemeClr val="tx1"/>
                </a:solidFill>
              </a:rPr>
              <a:t> the writer’s idea </a:t>
            </a:r>
            <a:r>
              <a:rPr lang="en-CA" sz="4000" b="1" dirty="0">
                <a:solidFill>
                  <a:schemeClr val="tx1"/>
                </a:solidFill>
              </a:rPr>
              <a:t>without looking </a:t>
            </a:r>
            <a:r>
              <a:rPr lang="en-CA" sz="4000" dirty="0">
                <a:solidFill>
                  <a:schemeClr val="tx1"/>
                </a:solidFill>
              </a:rPr>
              <a:t>at the original.</a:t>
            </a:r>
          </a:p>
          <a:p>
            <a:endParaRPr lang="en-CA" sz="4000" dirty="0"/>
          </a:p>
          <a:p>
            <a:endParaRPr lang="en-US" dirty="0"/>
          </a:p>
        </p:txBody>
      </p:sp>
    </p:spTree>
    <p:extLst>
      <p:ext uri="{BB962C8B-B14F-4D97-AF65-F5344CB8AC3E}">
        <p14:creationId xmlns:p14="http://schemas.microsoft.com/office/powerpoint/2010/main" val="35602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1083</TotalTime>
  <Words>2273</Words>
  <Application>Microsoft Office PowerPoint</Application>
  <PresentationFormat>Widescreen</PresentationFormat>
  <Paragraphs>161</Paragraphs>
  <Slides>21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Light</vt:lpstr>
      <vt:lpstr>Corbel</vt:lpstr>
      <vt:lpstr>Verdana Pro</vt:lpstr>
      <vt:lpstr>Verdana Pro Black</vt:lpstr>
      <vt:lpstr>Wingdings 2</vt:lpstr>
      <vt:lpstr>Basis</vt:lpstr>
      <vt:lpstr>Bitmap Image</vt:lpstr>
      <vt:lpstr>The art of Paraphrasing  </vt:lpstr>
      <vt:lpstr> Are you familiar with these keywords?  sources  referencing (reference) citing (citation)  </vt:lpstr>
      <vt:lpstr>How about this keyword? plagiarism </vt:lpstr>
      <vt:lpstr>The challenge:  How do you use sources to strengthen your arguments but not commit plagiarism?</vt:lpstr>
      <vt:lpstr>More keywords. How are they different?  quote, paraphrase, and summarize (summary)  </vt:lpstr>
      <vt:lpstr>Important note about summarizing vs. paraphrasing (by John Hill, the Writing Centre Coordinator)</vt:lpstr>
      <vt:lpstr>How to identify your source </vt:lpstr>
      <vt:lpstr>  How about these keywords?  synonym, antonym, and thesaurus  </vt:lpstr>
      <vt:lpstr>Paraphrasing/Summarizing Techniques</vt:lpstr>
      <vt:lpstr>3 Common Paraphrasing Techniques</vt:lpstr>
      <vt:lpstr>Technique #3 (most important!!!!)</vt:lpstr>
      <vt:lpstr>Using the source’s original words</vt:lpstr>
      <vt:lpstr> Practice Summarizing</vt:lpstr>
      <vt:lpstr>Answer these questions in full sentences</vt:lpstr>
      <vt:lpstr>Summary of the Story</vt:lpstr>
      <vt:lpstr>In Conclusion</vt:lpstr>
      <vt:lpstr>PowerPoint Presentation</vt:lpstr>
      <vt:lpstr>PowerPoint Presentation</vt:lpstr>
      <vt:lpstr>PowerPoint Presentation</vt:lpstr>
      <vt:lpstr>PowerPoint Presentation</vt:lpstr>
      <vt:lpstr>Thanks, eh? </vt:lpstr>
    </vt:vector>
  </TitlesOfParts>
  <Company>Vancouver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dc:title>
  <dc:creator>Suzy Nachtsheim</dc:creator>
  <cp:lastModifiedBy>Rita Mizuno</cp:lastModifiedBy>
  <cp:revision>124</cp:revision>
  <dcterms:created xsi:type="dcterms:W3CDTF">2020-01-28T23:19:01Z</dcterms:created>
  <dcterms:modified xsi:type="dcterms:W3CDTF">2022-02-04T02:16:00Z</dcterms:modified>
</cp:coreProperties>
</file>