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handoutMasterIdLst>
    <p:handoutMasterId r:id="rId16"/>
  </p:handoutMasterIdLst>
  <p:sldIdLst>
    <p:sldId id="256" r:id="rId3"/>
    <p:sldId id="257" r:id="rId4"/>
    <p:sldId id="274" r:id="rId5"/>
    <p:sldId id="260" r:id="rId6"/>
    <p:sldId id="262" r:id="rId7"/>
    <p:sldId id="267" r:id="rId8"/>
    <p:sldId id="270" r:id="rId9"/>
    <p:sldId id="268" r:id="rId10"/>
    <p:sldId id="263" r:id="rId11"/>
    <p:sldId id="273" r:id="rId12"/>
    <p:sldId id="269" r:id="rId13"/>
    <p:sldId id="271" r:id="rId14"/>
    <p:sldId id="272" r:id="rId15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e weber" initials="kw" lastIdx="2" clrIdx="0">
    <p:extLst>
      <p:ext uri="{19B8F6BF-5375-455C-9EA6-DF929625EA0E}">
        <p15:presenceInfo xmlns:p15="http://schemas.microsoft.com/office/powerpoint/2012/main" userId="829244b07d84689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7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69CF6A-214A-4649-A12C-BA79CD478A8B}" type="datetimeFigureOut">
              <a:rPr lang="en-CA" smtClean="0"/>
              <a:t>2021-09-08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9A5075-423C-4813-8429-4F4C29EC4CC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16056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14T22:19:46.240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2046 0,'-6'5,"-1"-1,1 1,-1-2,0 1,0-1,-1 0,1 0,-1-1,1 0,-1-1,-1 1,-21 5,-58 16,0-4,-2-4,-14-3,-270 13,317-23,-97 1,88-4,0 3,0 2,0 4,-57 14,100-13,1 0,0 2,0 1,1 0,1 2,0 0,1 1,-15 16,-63 45,23-30,24-15,1 2,-23 21,69-51,-1 0,1 0,0 1,0-1,0 1,0 0,0 0,1-1,-1 2,1-1,0 0,1 0,-1 1,1-1,0 1,0-1,0 1,0 1,1-1,1 1,0 0,-1-1,2 0,-1 1,1-1,-1 0,1 0,1 1,-1-2,1 1,0 0,0 0,0-1,2 2,18 20,1 0,1-2,1-1,1 0,22 12,18 8,71 34,-117-67,0-2,1 0,0-1,0-1,1-1,0-1,-1-1,18 0,33-2,-1-3,11-5,-56 5,541-73,-207 22,78-13,54-7,-333 57,0 7,16 7,-155 3,-1 2,0 0,0 1,13 5,-12-3,0-1,1-1,17 1,356-5,-197-4,25 10,-153 1,34 10,-34-5,4 4,-52-11,0 0,1-1,-1-1,1-1,6-1,-21-2,-1 0,0 0,1 0,-1-1,0 0,0 0,0-1,0 0,0 0,-1 0,1-1,-1 0,0 0,0-1,0 0,-1 0,0 0,2-3,0-1,0-1,0 0,-1 0,0 0,-1-1,-1 0,1 0,-2 0,1-1,0-10,0 2,-2-1,0 1,-2-1,0 0,-3-17,2 32,0 0,-1 0,1 0,-1 1,-1-1,1 1,-1-1,0 1,0 0,-1 0,0 0,1 1,-1-1,-1 1,1 0,-1 0,0 0,0 1,0-1,0 1,0 1,-2-2,-19-7,0 1,0 0,-1 2,-10-1,2 0,-321-72,176 43,102 22,-68-4,71 12,1-4,-14-6,1-6,33 8,0 2,0 2,-2 3,1 2,-27 2,28 3,1-3,-27-6,24 2,0 3,-13 2,30 4,-84-2,0 6,-52 10,12 2,-1-8,-49-9,145 1,37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14T22:20:03.498"/>
    </inkml:context>
    <inkml:brush xml:id="br0">
      <inkml:brushProperty name="width" value="0.1" units="cm"/>
      <inkml:brushProperty name="height" value="0.2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2800 297,'0'11,"0"-1,-1 1,0 0,-1 0,0-1,-1 1,0-1,-1 0,0 0,0 0,-1 0,0-1,-7 9,7-12,0 0,-1 0,0 0,0-1,-1 0,1 0,-1-1,0 0,0 0,-1 0,1-1,-1 0,0-1,0 1,0-1,0-1,0 0,-6 0,-39 4,-1 3,0 1,-1-1,-1-2,0-3,1-2,-22-4,-16 2,65-1,0-2,0 0,0-2,1-1,-20-7,13 3,0 2,0 1,-13 1,16 3,0-2,1 0,0-2,0-2,1 0,0-2,-16-9,-30-13,-2 4,-1 4,-26-4,76 22,-90-34,71 24,-1 1,-6 2,1-1,1-2,1-2,-33-19,27 13,46 21,1 1,-1 1,0-1,0 1,0 1,0 0,0 1,0 0,-1 1,0 0,8 0,0 1,0-1,0 1,0 0,1 0,-1 0,0 0,0 1,1-1,-1 1,1 0,-1 0,1 1,0-1,0 1,0-1,0 1,1 0,-1 0,1 0,-1 0,1 1,0-1,0 1,1-1,-1 1,1 0,-1-1,1 4,-2 8,1 0,0 0,2 1,0 12,1-13,-2-1,1 1,-2-1,-2 11,-3-8,-1-21,1-28,7 25,0 0,1 0,0 1,0-1,1 0,0 0,0 1,0-1,1 1,0 0,0-1,1 2,0-1,0 0,0 1,1-1,0 1,0 1,2-3,5-2,0 0,1 1,-1 0,1 1,1 1,0 0,-1 1,10-2,59-20,-53 16,1 1,0 2,1 1,0 1,0 1,3 2,324 1,-288 6,0 3,-1 3,-1 2,10 7,234 75,-230-72,-2 3,64 29,195 83,-319-129,69 26,-81-31,0-1,0 0,0 0,0-1,0 0,0-1,0 0,0 0,6-1,-13 1,-1 0,1 0,0 0,0 0,0 0,0 0,0-1,0 1,0 0,-1-1,1 1,0-1,0 1,-1-1,1 1,0-1,0 1,-1-1,1 0,-1 1,1-1,0 0,-1 0,1 1,-1-1,1 0,-2 0,1 0,0 0,0 0,0 0,-1 0,1 0,0 0,-1 0,1 0,-1 0,1 0,-1 1,1-1,-1 0,0 0,1 0,-1 1,0-1,0 0,-39-25,14 16,-1 1,0 1,0 1,0 2,-1 1,0 1,0 1,0 1,-1 2,-125 2,39 1,-86-10,153-1,1-1,0-3,0-2,1-3,-32-14,63 24,-1 1,1 0,-1 2,0-1,-1 2,1 0,0 2,-1-1,1 2,0 0,-1 1,1 1,-1 0,-27 9,0 2,1 2,0 1,1 3,-36 6,61-22,0 1,1 1,-14 6,24-9,0 1,0-1,1 1,-1 1,1-1,0 1,0 0,0 0,1 0,0 1,-3 4,1-1,1 0,0-1,-1 0,0 0,0 0,-1 0,-7 6,12-13,0 1,0-1,-1 0,1 0,0 0,0 0,-1 0,1 0,-1 0,1-1,-1 1,1-1,-1 0,0 0,1 0,-1 0,1 0,-1 0,1-1,-1 1,1-1,-1 0,1 0,0 0,-1 0,1 0,0 0,0-1,-2 0,-166-92,159 88,-1 1,1 0,-1 1,0 0,0 1,0 0,0 1,-1 1,-6 0,-29-1,-42 5,23 0,-9 0,38 0,0-3,-1 0,-25-5,64 5,-1 0,1 0,-1 0,1 0,0 0,-1 0,1 0,-1 0,1 0,-1-1,1 1,-1 0,1 0,0 0,-1 0,1-1,-1 1,1 0,0 0,-1-1,1 1,0 0,-1-1,1 1,0 0,-1-1,1 1,0 0,0-1,-1 1,1-1,0 1,0-1,0 1,0 0,0-1,0 0,12-13,28-9,-25 17,1 0,0 1,0 1,0 1,0 0,1 1,7 0,36 1,27 3,-13 1,-51-1,0 0,0 2,0 1,2 1,1 0,1 0,24 1,70-4,21-7,-33 1,71 8,-99 11,-61-12,-1 1,1-2,8 0,-21-6,-14-4,-13-6,-1 2,-6-5,-1 1,0 2,-3 1,21 8,0 1,0 0,-1 1,0 1,1-1,-1 1,0 1,1 0,-1 1,0 0,0 1,-173 30,111-15,50-10,-1-2,0-1,-18 1,-59-3,62-3,0 2,0 2,-36 7,25-1,1 3,1 2,1 2,0 2,1 2,-27 17,71-33,11-3,13-4,5-5,0-2,-1-1,10-7,-14 7,1 1,-1 0,2 2,-1 1,7-1,-5 4,0-2,0-1,-1-1,0-1,0-1,-1-1,7-5,-4 2,1 1,0 2,0 1,1 1,0 1,1 2,0 1,26-2,40 2,0 4,9 5,44-1,-74-4,-26-1,-1 2,0 3,0 1,25 7,-21 0,191 38,-90-15,-44-16,-75-10,1-2,-1-2,12 0,-4-5,-27 0,0 1,0 0,0 1,0 1,14 3,-28-5,1 0,0 0,-1 0,1 0,0 0,-1 0,1 0,0 1,-1-1,1 0,0 0,-1 0,1 1,-1-1,1 0,0 1,-1-1,1 1,-1-1,1 1,-1-1,1 1,-1-1,0 1,1-1,-1 1,0 0,1-1,-1 1,0-1,1 2,-20 7,-34-1,-64-8,85-1,0 0,0 2,-1 2,2 1,-23 5,-19 12,10-2,-1-2,-1-3,0-2,-1-4,-30-1,24-6,-5-1,-31-4,86 0,1-2,-1 0,1-1,1-1,-1-1,1-1,1 0,0-2,-2-1,2-1,-1 2,-1 1,0 0,0 2,-1 0,0 1,-1 1,0 2,0 0,0 1,-1 1,-22 1,-213 4,227-2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14T22:20:28.234"/>
    </inkml:context>
    <inkml:brush xml:id="br0">
      <inkml:brushProperty name="width" value="0.1" units="cm"/>
      <inkml:brushProperty name="height" value="0.2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3669 2,'0'3,"0"-1,-1 0,1 0,-1 1,0-1,0 0,1 0,-1 0,-1 0,1 0,0 0,0 0,-1 0,1 0,-1-1,0 1,1-1,-1 1,0-1,0 0,0 1,0-1,-52 24,33-16,-2 0,0-1,-1-1,0-1,-5 0,0 0,0 1,-19 8,16-4,-1-1,0-2,0-1,-1-2,0-1,-3-2,-73 1,-26-7,-9 1,-482 3,597-2,1-1,0-2,0-1,0-1,-16-7,14 4,-1 1,0 2,0 2,-16-1,-130-13,105 9,0 4,-9 2,-839 6,886 0,-1 1,1 2,-11 4,7-2,0-1,-25 0,-31-5,176-3,-41-1,1 3,-1 1,1 1,0 3,17 5,-24-3,-1-2,1-1,0-1,33-2,39 3,-16 13,-67-11,1-2,-1 0,3-1,420 1,-230-7,263 3,-436-3,0-2,0-2,0-1,33-13,43-8,32-8,-5 1,-108 29,19-5,0 3,0 3,26 1,-47 5,-4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14T22:20:32.998"/>
    </inkml:context>
    <inkml:brush xml:id="br0">
      <inkml:brushProperty name="width" value="0.1" units="cm"/>
      <inkml:brushProperty name="height" value="0.2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1840 5,'-78'-1,"42"-2,0 3,0 1,0 2,0 1,-24 6,-8 10,38-10,-1-1,0-1,-1-2,1-2,-17 1,-590-5,280-2,342 1,-1-1,0 0,1-1,0-1,0-1,0 0,0-1,-6-4,-24-8,16 9,3 2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14T22:20:57.381"/>
    </inkml:context>
    <inkml:brush xml:id="br0">
      <inkml:brushProperty name="width" value="0.1" units="cm"/>
      <inkml:brushProperty name="height" value="0.2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3042 76,'-42'0,"0"1,0 3,0 1,-24 7,4 4,22-6,0 0,0-3,-1-2,-19 0,-429-5,204-2,261 0,0-1,-1-1,1-1,0-1,1-2,0 0,0-1,1-2,-1-1,-6-1,-3 0,-1 2,0 1,-1 1,0 2,0 1,-21 0,-50 0,-54 7,59 0,76 1,0 1,1 1,-1 0,1 2,1 1,-9 4,6-2,-1-1,1-1,-1-2,0 0,-5-1,-72-3,66-2,0 1,0 3,1 1,-10 3,-84 11,77-12,49-5,0 0,-1 0,1 0,0 1,0-1,0 1,0 0,0 1,1-1,-1 0,-3 4,7-6,-1 1,0-1,1 1,-1 0,1-1,-1 1,1 0,-1-1,1 1,0 0,-1 0,1-1,0 1,-1 0,1 0,0 0,0 0,0-1,0 1,0 0,0 0,0 0,0 0,0 0,1 0,0 0,-1 1,1-1,0 0,0 0,0 0,0 0,1 0,-1 0,0 0,0 0,0 0,1-1,-1 1,1 0,-1-1,0 1,1-1,0 1,14 4,1-1,-1-1,1 0,10-1,44 9,-6 0,1-3,-1-3,2-2,-1-4,4-3,67 1,2034 3,-2140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287F5-7035-4C4D-B2D0-9B2BAFB8BDAA}" type="datetimeFigureOut">
              <a:rPr lang="en-CA" smtClean="0"/>
              <a:t>2021-09-08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DC26-C329-4A94-AE52-1D14F13494E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67065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287F5-7035-4C4D-B2D0-9B2BAFB8BDAA}" type="datetimeFigureOut">
              <a:rPr lang="en-CA" smtClean="0"/>
              <a:t>2021-09-08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DC26-C329-4A94-AE52-1D14F13494E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54689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287F5-7035-4C4D-B2D0-9B2BAFB8BDAA}" type="datetimeFigureOut">
              <a:rPr lang="en-CA" smtClean="0"/>
              <a:t>2021-09-08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DC26-C329-4A94-AE52-1D14F13494E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81475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8D96A-DDB3-4C49-9305-27AEBB02A6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6FBB0B-8713-4A6A-AE83-CBC35AB782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9A7695-AE3A-4DB8-820C-E8A95C480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9E7EF-FF62-4672-A16A-14D69635A5FE}" type="datetimeFigureOut">
              <a:rPr lang="en-CA" smtClean="0"/>
              <a:t>2021-09-08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B15B0B-AF38-4E20-B1E2-28DE8A9CA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DE4830-FE47-4815-9CEA-41306BFF5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0A0A0-C518-4F43-88FB-3A5B0C6ECE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63502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92342-23FC-4045-8F2E-FF107C5A4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F21519-41B1-47B1-A093-A1B1D02D4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4C7D5F-9DF3-4C7D-9939-ECDCE6BBB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9E7EF-FF62-4672-A16A-14D69635A5FE}" type="datetimeFigureOut">
              <a:rPr lang="en-CA" smtClean="0"/>
              <a:t>2021-09-08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6E7A93-C54E-4B4A-AE4D-74FAF8737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0CC02B-B207-427A-B210-1D09C6B0D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0A0A0-C518-4F43-88FB-3A5B0C6ECE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399174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01AFE-EE57-4B51-9E35-567318D1B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1FB9CE-AA01-4216-89DA-59DDC6BE8B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B3F453-940E-4322-BA6C-CCE7B4D68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9E7EF-FF62-4672-A16A-14D69635A5FE}" type="datetimeFigureOut">
              <a:rPr lang="en-CA" smtClean="0"/>
              <a:t>2021-09-08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528318-E914-41FD-A140-B094EF737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5FEAF4-3714-40B2-B5B6-756D3B699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0A0A0-C518-4F43-88FB-3A5B0C6ECE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18603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9D08D-693C-4C64-B602-2E3982E48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6E816-8989-4034-997C-C7DF069CF4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54C7A9-130E-4E5E-AEE3-1487C098F6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277CB4-84E1-4E38-9E7C-650C37254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9E7EF-FF62-4672-A16A-14D69635A5FE}" type="datetimeFigureOut">
              <a:rPr lang="en-CA" smtClean="0"/>
              <a:t>2021-09-08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CB6282-E151-4F01-BD9A-3C4724D4C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5257B1-C205-46E5-B8F3-323785688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0A0A0-C518-4F43-88FB-3A5B0C6ECE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6517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04819-C63D-4687-8D57-CAD82E01C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BAF142-89DE-4866-961A-8D72F463F9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DC8361-6761-438F-A4BE-64E1A37905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F5F6EE-41E9-408D-9BB1-F92416B64C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D55900-9321-46DD-85DA-4659D3FA8C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BB4CCF-8A94-402D-8B7A-0070FD833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9E7EF-FF62-4672-A16A-14D69635A5FE}" type="datetimeFigureOut">
              <a:rPr lang="en-CA" smtClean="0"/>
              <a:t>2021-09-08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61027A-F813-4B01-AD91-A4E23C05A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377483-18EB-4CE5-AF1A-21E998FFD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0A0A0-C518-4F43-88FB-3A5B0C6ECE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883638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F9068-CFCD-4197-8165-0E8F1E0FD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67B7FB-965D-47DA-B4B6-A38D4FD02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9E7EF-FF62-4672-A16A-14D69635A5FE}" type="datetimeFigureOut">
              <a:rPr lang="en-CA" smtClean="0"/>
              <a:t>2021-09-08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00ECBB-3A34-405C-9196-A2C8E6338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4FAC51-A254-4A0D-99CF-76E51A70E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0A0A0-C518-4F43-88FB-3A5B0C6ECE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79133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C07E8B-C6FC-489F-A305-66A35F39D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9E7EF-FF62-4672-A16A-14D69635A5FE}" type="datetimeFigureOut">
              <a:rPr lang="en-CA" smtClean="0"/>
              <a:t>2021-09-08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A73A2E-2F26-4321-9314-7EC5C2C4A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6F5FB1-AF7D-44F9-8828-40FE3CF7C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0A0A0-C518-4F43-88FB-3A5B0C6ECE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00856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1FC07-D6AA-4668-B5D4-BC9A998F0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AA087-CD4C-40FA-9FD4-2498EA0CFB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26A40C-788D-44C6-98F3-32B0AA4AB8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E8A981-8047-4686-A959-05EA55312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9E7EF-FF62-4672-A16A-14D69635A5FE}" type="datetimeFigureOut">
              <a:rPr lang="en-CA" smtClean="0"/>
              <a:t>2021-09-08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C505DD-28A1-4FD9-9CBA-92F8358A8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C31AF0-E713-436F-B382-1F25DCC4B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0A0A0-C518-4F43-88FB-3A5B0C6ECE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6069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287F5-7035-4C4D-B2D0-9B2BAFB8BDAA}" type="datetimeFigureOut">
              <a:rPr lang="en-CA" smtClean="0"/>
              <a:t>2021-09-08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DC26-C329-4A94-AE52-1D14F13494E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82451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A41CA-B21D-436F-BDCD-BCB23654A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A8A7CD-6057-455A-9C31-62176765CF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05AC64-2AF5-4B20-99E5-4F12C597DE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BF9561-7DE5-489C-ABE5-8F65F5FA3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9E7EF-FF62-4672-A16A-14D69635A5FE}" type="datetimeFigureOut">
              <a:rPr lang="en-CA" smtClean="0"/>
              <a:t>2021-09-08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6F0219-CF4F-4B27-9AA6-94A6D9562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2E2C11-A8EB-4D6D-A634-3E7EEB1FE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0A0A0-C518-4F43-88FB-3A5B0C6ECE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240381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33CC1-DD44-416C-BB03-AE4537C6C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C03985-D909-4B9A-A5B9-8FC2167E37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0A0AB6-D16F-4631-AF83-8B24DCAD4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9E7EF-FF62-4672-A16A-14D69635A5FE}" type="datetimeFigureOut">
              <a:rPr lang="en-CA" smtClean="0"/>
              <a:t>2021-09-08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C5047F-31EC-4565-BD56-4303009B7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A870AE-0AE4-4AA6-A842-AACD53C60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0A0A0-C518-4F43-88FB-3A5B0C6ECE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756414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8DC54A-6C47-47F7-A1DC-A99B62FE31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4BA6FE-E98C-4F74-BE91-9EAC3F423C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E55B79-8564-442F-B45E-974959D1A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9E7EF-FF62-4672-A16A-14D69635A5FE}" type="datetimeFigureOut">
              <a:rPr lang="en-CA" smtClean="0"/>
              <a:t>2021-09-08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3BD51-178D-4C62-80C6-0E6F7355F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104FC3-6A5F-4742-8443-0526C3112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0A0A0-C518-4F43-88FB-3A5B0C6ECE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5113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287F5-7035-4C4D-B2D0-9B2BAFB8BDAA}" type="datetimeFigureOut">
              <a:rPr lang="en-CA" smtClean="0"/>
              <a:t>2021-09-08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DC26-C329-4A94-AE52-1D14F13494E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4353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287F5-7035-4C4D-B2D0-9B2BAFB8BDAA}" type="datetimeFigureOut">
              <a:rPr lang="en-CA" smtClean="0"/>
              <a:t>2021-09-08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DC26-C329-4A94-AE52-1D14F13494E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6270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287F5-7035-4C4D-B2D0-9B2BAFB8BDAA}" type="datetimeFigureOut">
              <a:rPr lang="en-CA" smtClean="0"/>
              <a:t>2021-09-08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DC26-C329-4A94-AE52-1D14F13494E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156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287F5-7035-4C4D-B2D0-9B2BAFB8BDAA}" type="datetimeFigureOut">
              <a:rPr lang="en-CA" smtClean="0"/>
              <a:t>2021-09-08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DC26-C329-4A94-AE52-1D14F13494E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28142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287F5-7035-4C4D-B2D0-9B2BAFB8BDAA}" type="datetimeFigureOut">
              <a:rPr lang="en-CA" smtClean="0"/>
              <a:t>2021-09-08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DC26-C329-4A94-AE52-1D14F13494E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0711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287F5-7035-4C4D-B2D0-9B2BAFB8BDAA}" type="datetimeFigureOut">
              <a:rPr lang="en-CA" smtClean="0"/>
              <a:t>2021-09-08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DC26-C329-4A94-AE52-1D14F13494E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0720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287F5-7035-4C4D-B2D0-9B2BAFB8BDAA}" type="datetimeFigureOut">
              <a:rPr lang="en-CA" smtClean="0"/>
              <a:t>2021-09-08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DC26-C329-4A94-AE52-1D14F13494E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73271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287F5-7035-4C4D-B2D0-9B2BAFB8BDAA}" type="datetimeFigureOut">
              <a:rPr lang="en-CA" smtClean="0"/>
              <a:t>2021-09-08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DDC26-C329-4A94-AE52-1D14F13494E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29575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EB32CA-B44C-464E-9ED3-D2F374441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C39E5E-5B7B-453A-98F6-37BD02F75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EB6A77-9FF5-456B-ADB7-DBAF1E8E4C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9E7EF-FF62-4672-A16A-14D69635A5FE}" type="datetimeFigureOut">
              <a:rPr lang="en-CA" smtClean="0"/>
              <a:t>2021-09-08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3878C6-17A6-4892-9FD9-C4EF219FDC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3918EE-93AE-489B-B7BB-E8F9CFB099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0A0A0-C518-4F43-88FB-3A5B0C6ECE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41899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advice.writing.utoronto.ca/student-pdfs/" TargetMode="External"/><Relationship Id="rId2" Type="http://schemas.openxmlformats.org/officeDocument/2006/relationships/hyperlink" Target="https://librarybestbets.fairfield.edu/citationguides/apa#APACitation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john.hill@viu.ca" TargetMode="External"/><Relationship Id="rId7" Type="http://schemas.openxmlformats.org/officeDocument/2006/relationships/image" Target="../media/image2.png"/><Relationship Id="rId2" Type="http://schemas.openxmlformats.org/officeDocument/2006/relationships/hyperlink" Target="https://viu.zoom.us/j/97826539695?pwd=MllpNWg1dTE0T3BHZHUyQlNIa2hMdz09" TargetMode="Externa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hyperlink" Target="https://www.facebook.com/VIUELS/" TargetMode="External"/><Relationship Id="rId4" Type="http://schemas.openxmlformats.org/officeDocument/2006/relationships/hyperlink" Target="mailto:rita.mizuno@viu.ca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ingmatters.viu.ca/" TargetMode="External"/><Relationship Id="rId2" Type="http://schemas.openxmlformats.org/officeDocument/2006/relationships/hyperlink" Target="https://services.viu.ca/writing-centre/resource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wl.purdue.edu/owl/purdue_owl.html" TargetMode="External"/><Relationship Id="rId5" Type="http://schemas.openxmlformats.org/officeDocument/2006/relationships/hyperlink" Target="https://international.viu.ca/sites/default/files/lc_recommended_websites_s20.pdf" TargetMode="External"/><Relationship Id="rId4" Type="http://schemas.openxmlformats.org/officeDocument/2006/relationships/hyperlink" Target="https://libguides.viu.ca/?b=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vancouver.mywconline.com/schedule.ph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services.viu.ca/writing-centre/resource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ingmatters.viu.ca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libguides.viu.ca/?b=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12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0.png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0" Type="http://schemas.openxmlformats.org/officeDocument/2006/relationships/image" Target="../media/image80.png"/><Relationship Id="rId4" Type="http://schemas.openxmlformats.org/officeDocument/2006/relationships/image" Target="../media/image50.png"/><Relationship Id="rId9" Type="http://schemas.openxmlformats.org/officeDocument/2006/relationships/customXml" Target="../ink/ink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international.viu.ca/sites/default/files/lc_recommended_websites_s20.pdf" TargetMode="External"/><Relationship Id="rId2" Type="http://schemas.openxmlformats.org/officeDocument/2006/relationships/hyperlink" Target="https://libguides.viu.ca/?b=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owl.purdue.edu/owl/purdue_owl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341" y="1828800"/>
            <a:ext cx="9144000" cy="2009776"/>
          </a:xfrm>
        </p:spPr>
        <p:txBody>
          <a:bodyPr>
            <a:normAutofit/>
          </a:bodyPr>
          <a:lstStyle/>
          <a:p>
            <a:r>
              <a:rPr lang="en-CA" dirty="0"/>
              <a:t>Useful Websites</a:t>
            </a:r>
            <a:br>
              <a:rPr lang="en-CA" dirty="0"/>
            </a:br>
            <a:r>
              <a:rPr lang="en-CA" sz="2800" dirty="0"/>
              <a:t>for Academic Success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8502" y="4504161"/>
            <a:ext cx="9144000" cy="82281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An International Academic Support/Writing Centre Workshop</a:t>
            </a:r>
          </a:p>
          <a:p>
            <a:r>
              <a:rPr lang="en-US" dirty="0"/>
              <a:t>September 9th, 2021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524000" y="41338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0" y="41338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6" name="Picture 5" descr="Technology abstract with upwards arrows">
            <a:extLst>
              <a:ext uri="{FF2B5EF4-FFF2-40B4-BE49-F238E27FC236}">
                <a16:creationId xmlns:a16="http://schemas.microsoft.com/office/drawing/2014/main" id="{E421A1E5-FD0A-41B7-B1B5-6AFB25953F3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2531" y="301466"/>
            <a:ext cx="7815943" cy="152733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30449F3-22EB-4FEF-98F2-3EF247B9C1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5415" y="5742471"/>
            <a:ext cx="2763173" cy="736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0518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3EB53-89DE-4801-9B5A-B9F7000BD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Other Suggestions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C73146-9258-46C2-ABC7-D7A8B46030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26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2"/>
              </a:rPr>
              <a:t>https://librarybestbets.fairfield.edu/citationguides/apa#APACitations</a:t>
            </a:r>
            <a:endParaRPr lang="en-CA" sz="2600" b="0" i="0" u="sng" strike="noStrike" dirty="0">
              <a:solidFill>
                <a:srgbClr val="1155CC"/>
              </a:solidFill>
              <a:effectLst/>
              <a:latin typeface="Arial" panose="020B0604020202020204" pitchFamily="34" charset="0"/>
            </a:endParaRP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None/>
            </a:pPr>
            <a:endParaRPr lang="en-CA" sz="26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26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https://advice.writing.utoronto.ca/student-pdfs/</a:t>
            </a:r>
            <a:endParaRPr lang="en-CA" sz="2600" u="sng" dirty="0">
              <a:solidFill>
                <a:srgbClr val="1155CC"/>
              </a:solidFill>
              <a:latin typeface="Arial" panose="020B0604020202020204" pitchFamily="34" charset="0"/>
            </a:endParaRP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600" b="0" i="0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</a:rPr>
              <a:t>  (help with annotated bi</a:t>
            </a:r>
            <a:r>
              <a:rPr lang="en-CA" sz="2600" dirty="0">
                <a:solidFill>
                  <a:srgbClr val="1155CC"/>
                </a:solidFill>
                <a:latin typeface="Arial" panose="020B0604020202020204" pitchFamily="34" charset="0"/>
              </a:rPr>
              <a:t>bliography)</a:t>
            </a:r>
            <a:endParaRPr lang="en-CA" sz="2600" b="0" i="0" strike="noStrike" dirty="0">
              <a:solidFill>
                <a:srgbClr val="1155CC"/>
              </a:solidFill>
              <a:effectLst/>
              <a:latin typeface="Arial" panose="020B060402020202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CA" sz="26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306287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C10A5-9755-4D57-8AD5-B5BC74D11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Your Suggestions?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DA267-83F0-41A2-9CDA-7078911E50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Type them in the chat box and I will copy them here!</a:t>
            </a:r>
          </a:p>
        </p:txBody>
      </p:sp>
    </p:spTree>
    <p:extLst>
      <p:ext uri="{BB962C8B-B14F-4D97-AF65-F5344CB8AC3E}">
        <p14:creationId xmlns:p14="http://schemas.microsoft.com/office/powerpoint/2010/main" val="26124047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98067CF-B11B-41CA-9BE5-E18E2DE666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979" y="998"/>
            <a:ext cx="10780295" cy="6917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2719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3CC87-5679-48FF-9263-3A847E234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Thank you!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EC66AB7-A33B-41E4-977A-D51E607E5018}"/>
              </a:ext>
            </a:extLst>
          </p:cNvPr>
          <p:cNvSpPr txBox="1">
            <a:spLocks/>
          </p:cNvSpPr>
          <p:nvPr/>
        </p:nvSpPr>
        <p:spPr>
          <a:xfrm>
            <a:off x="545432" y="1524000"/>
            <a:ext cx="10808368" cy="4968875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CA" sz="4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 Pro" panose="020B0604030504040204" pitchFamily="34" charset="0"/>
                <a:ea typeface="+mn-ea"/>
                <a:cs typeface="+mn-cs"/>
              </a:rPr>
              <a:t>We look forward to working with you!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CA" sz="4200" b="1" i="0" u="none" strike="noStrike" kern="1200" cap="none" spc="0" normalizeH="0" baseline="0" noProof="0" dirty="0">
                <a:ln>
                  <a:noFill/>
                </a:ln>
                <a:solidFill>
                  <a:srgbClr val="DD1D09"/>
                </a:solidFill>
                <a:effectLst/>
                <a:uLnTx/>
                <a:uFillTx/>
                <a:latin typeface="Verdana Pro" panose="020B0604030504040204" pitchFamily="34" charset="0"/>
                <a:ea typeface="+mn-ea"/>
                <a:cs typeface="+mn-cs"/>
              </a:rPr>
              <a:t>YOUR</a:t>
            </a:r>
            <a:r>
              <a:rPr kumimoji="0" lang="en-CA" sz="4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 Pro" panose="020B0604030504040204" pitchFamily="34" charset="0"/>
                <a:ea typeface="+mn-ea"/>
                <a:cs typeface="+mn-cs"/>
              </a:rPr>
              <a:t> IAS team:</a:t>
            </a:r>
            <a:r>
              <a:rPr kumimoji="0" lang="en-CA" sz="4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 Pro" panose="020B0604030504040204" pitchFamily="34" charset="0"/>
                <a:ea typeface="+mn-ea"/>
                <a:cs typeface="+mn-cs"/>
              </a:rPr>
              <a:t> Kate</a:t>
            </a:r>
            <a:r>
              <a:rPr lang="en-CA" sz="4200" i="1" dirty="0">
                <a:solidFill>
                  <a:prstClr val="black"/>
                </a:solidFill>
                <a:latin typeface="Verdana Pro" panose="020B0604030504040204" pitchFamily="34" charset="0"/>
              </a:rPr>
              <a:t> and Rita</a:t>
            </a:r>
            <a:endParaRPr kumimoji="0" lang="en-CA" sz="4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 Pro" panose="020B060403050404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CA" sz="4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 Pro" panose="020B0604030504040204" pitchFamily="34" charset="0"/>
              <a:ea typeface="+mn-ea"/>
              <a:cs typeface="+mn-cs"/>
            </a:endParaRPr>
          </a:p>
          <a:p>
            <a:pPr marL="0" indent="0">
              <a:buNone/>
            </a:pPr>
            <a:r>
              <a:rPr lang="en-CA" sz="4900" b="1" dirty="0"/>
              <a:t>Zoom webinar link:</a:t>
            </a:r>
          </a:p>
          <a:p>
            <a:pPr marL="0" indent="0">
              <a:buNone/>
            </a:pPr>
            <a:r>
              <a:rPr lang="en-CA" sz="4900" u="sng" dirty="0">
                <a:hlinkClick r:id="rId2"/>
              </a:rPr>
              <a:t>https://viu.zoom.us/j/97826539695?pwd=MllpNWg1dTE0T3BHZHUyQlNIa2hMdz09</a:t>
            </a:r>
            <a:endParaRPr lang="en-CA" sz="4900" u="sng" dirty="0"/>
          </a:p>
          <a:p>
            <a:pPr marL="0" indent="0">
              <a:buNone/>
            </a:pPr>
            <a:endParaRPr lang="en-CA" sz="4900" dirty="0"/>
          </a:p>
          <a:p>
            <a:pPr marL="0" indent="0">
              <a:buNone/>
            </a:pPr>
            <a:r>
              <a:rPr lang="en-CA" sz="4900" dirty="0"/>
              <a:t>If you have difficulties accessing the link, please email </a:t>
            </a:r>
            <a:r>
              <a:rPr lang="en-CA" sz="4900" u="sng" dirty="0">
                <a:hlinkClick r:id="rId3"/>
              </a:rPr>
              <a:t>john.hill@viu.ca</a:t>
            </a:r>
            <a:r>
              <a:rPr lang="en-CA" sz="4900" dirty="0"/>
              <a:t> or </a:t>
            </a:r>
            <a:r>
              <a:rPr lang="en-CA" sz="4900" u="sng" dirty="0">
                <a:hlinkClick r:id="rId4"/>
              </a:rPr>
              <a:t>rita.mizuno@viu.ca</a:t>
            </a:r>
            <a:endParaRPr lang="en-CA" sz="4900" dirty="0"/>
          </a:p>
          <a:p>
            <a:pPr marL="0" indent="0">
              <a:buNone/>
            </a:pPr>
            <a:r>
              <a:rPr lang="en-CA" sz="4900" u="sng" dirty="0"/>
              <a:t>More webinars will be added: check back for updates</a:t>
            </a:r>
            <a:endParaRPr lang="en-CA" sz="49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CA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 Pro" panose="020B060403050404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CA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 Pro" panose="020B060403050404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CA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 Pro" panose="020B060403050404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CA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 Pro" panose="020B060403050404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CA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 Pro" panose="020B060403050404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CA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 Pro" panose="020B060403050404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CA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 Pro" panose="020B060403050404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CA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 Pro" panose="020B060403050404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CA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 Pro" panose="020B060403050404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49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roximaNova"/>
                <a:ea typeface="+mn-ea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VIU International Academic Support</a:t>
            </a:r>
            <a:r>
              <a:rPr kumimoji="0" lang="en-US" altLang="en-US" sz="49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roximaNova"/>
                <a:ea typeface="+mn-ea"/>
                <a:cs typeface="+mn-cs"/>
              </a:rPr>
              <a:t> </a:t>
            </a:r>
            <a:endParaRPr kumimoji="0" lang="en-CA" sz="49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 Pro" panose="020B0604030504040204" pitchFamily="34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Facebook link">
            <a:extLst>
              <a:ext uri="{FF2B5EF4-FFF2-40B4-BE49-F238E27FC236}">
                <a16:creationId xmlns:a16="http://schemas.microsoft.com/office/drawing/2014/main" id="{48A9176D-10F5-432C-91F8-DBF4D1AAE6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0599" y="5534525"/>
            <a:ext cx="673764" cy="673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C3F09EC-49B0-46DF-9174-E142177751A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5432" y="4008437"/>
            <a:ext cx="3217984" cy="958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732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Plan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3330"/>
            <a:ext cx="10879183" cy="5604669"/>
          </a:xfrm>
        </p:spPr>
        <p:txBody>
          <a:bodyPr>
            <a:normAutofit/>
          </a:bodyPr>
          <a:lstStyle/>
          <a:p>
            <a:r>
              <a:rPr lang="en-US" dirty="0"/>
              <a:t>Introductions</a:t>
            </a:r>
          </a:p>
          <a:p>
            <a:r>
              <a:rPr lang="en-US" dirty="0"/>
              <a:t>Four VIU-based websites: right under our noses!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CA" dirty="0">
                <a:hlinkClick r:id="rId2"/>
              </a:rPr>
              <a:t>https://services.viu.ca/writing-centre/resources</a:t>
            </a:r>
            <a:endParaRPr lang="en-CA" dirty="0"/>
          </a:p>
          <a:p>
            <a:pPr marL="914400" lvl="1" indent="-457200">
              <a:buFont typeface="+mj-lt"/>
              <a:buAutoNum type="arabicPeriod"/>
            </a:pPr>
            <a:r>
              <a:rPr lang="en-CA" dirty="0">
                <a:hlinkClick r:id="rId3"/>
              </a:rPr>
              <a:t>https://learningmatters.viu.ca/</a:t>
            </a:r>
            <a:endParaRPr lang="en-CA" dirty="0"/>
          </a:p>
          <a:p>
            <a:pPr marL="914400" lvl="1" indent="-457200">
              <a:buFont typeface="+mj-lt"/>
              <a:buAutoNum type="arabicPeriod"/>
            </a:pPr>
            <a:r>
              <a:rPr lang="en-CA" dirty="0">
                <a:hlinkClick r:id="rId4"/>
              </a:rPr>
              <a:t>https://libguides.viu.ca/?b=s</a:t>
            </a:r>
            <a:endParaRPr lang="en-CA" dirty="0"/>
          </a:p>
          <a:p>
            <a:pPr marL="914400" lvl="1" indent="-457200">
              <a:buFont typeface="+mj-lt"/>
              <a:buAutoNum type="arabicPeriod"/>
            </a:pPr>
            <a:r>
              <a:rPr lang="en-CA" dirty="0">
                <a:hlinkClick r:id="rId5"/>
              </a:rPr>
              <a:t>https://international.viu.ca/sites/default/files/lc_recommended_websites_s20.pdf</a:t>
            </a:r>
            <a:endParaRPr lang="en-CA" dirty="0"/>
          </a:p>
          <a:p>
            <a:r>
              <a:rPr lang="en-US" dirty="0"/>
              <a:t>   + Owl at Purdue </a:t>
            </a:r>
            <a:r>
              <a:rPr lang="en-CA" dirty="0">
                <a:hlinkClick r:id="rId6"/>
              </a:rPr>
              <a:t>https://owl.purdue.edu/owl/purdue_owl.html</a:t>
            </a:r>
            <a:endParaRPr lang="en-CA" dirty="0"/>
          </a:p>
          <a:p>
            <a:r>
              <a:rPr lang="en-CA" dirty="0"/>
              <a:t>   + Other favourites</a:t>
            </a:r>
          </a:p>
          <a:p>
            <a:r>
              <a:rPr lang="en-CA" dirty="0"/>
              <a:t>Your website suggestions?</a:t>
            </a:r>
          </a:p>
          <a:p>
            <a:r>
              <a:rPr lang="en-CA" dirty="0"/>
              <a:t>Upcoming webinars  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CA" dirty="0"/>
          </a:p>
          <a:p>
            <a:pPr lvl="1">
              <a:buFont typeface="Wingdings" panose="05000000000000000000" pitchFamily="2" charset="2"/>
              <a:buChar char="q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12070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37A6F-DDE6-4157-81B7-7B0928E99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5369"/>
            <a:ext cx="10515600" cy="1325563"/>
          </a:xfrm>
        </p:spPr>
        <p:txBody>
          <a:bodyPr>
            <a:normAutofit/>
          </a:bodyPr>
          <a:lstStyle/>
          <a:p>
            <a:r>
              <a:rPr lang="en-CA" dirty="0"/>
              <a:t>Introduction:</a:t>
            </a:r>
            <a:r>
              <a:rPr lang="en-US" sz="2000" dirty="0">
                <a:hlinkClick r:id="rId2"/>
              </a:rPr>
              <a:t>Vancouver Island University Writing Centre (mywconline.com)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https://vancouver.mywconline.com/</a:t>
            </a:r>
            <a:endParaRPr lang="en-CA" sz="20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8AB4DF8-FCA0-4AC3-BD30-234F92EB29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38200" y="2130703"/>
            <a:ext cx="8635415" cy="4401928"/>
          </a:xfrm>
        </p:spPr>
      </p:pic>
    </p:spTree>
    <p:extLst>
      <p:ext uri="{BB962C8B-B14F-4D97-AF65-F5344CB8AC3E}">
        <p14:creationId xmlns:p14="http://schemas.microsoft.com/office/powerpoint/2010/main" val="1921521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#1</a:t>
            </a:r>
            <a:br>
              <a:rPr lang="en-CA" dirty="0"/>
            </a:br>
            <a:br>
              <a:rPr lang="en-CA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en-CA" b="1" dirty="0">
                <a:solidFill>
                  <a:schemeClr val="accent1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https://services.viu.ca/writing-centre/resources</a:t>
            </a:r>
            <a:br>
              <a:rPr lang="en-CA" b="1" dirty="0">
                <a:solidFill>
                  <a:schemeClr val="accent1">
                    <a:lumMod val="75000"/>
                  </a:schemeClr>
                </a:solidFill>
              </a:rPr>
            </a:br>
            <a:endParaRPr lang="en-CA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Exceptionally helpful handouts about writing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Academic writing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Citation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Language use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Task: Find 1-3 handouts that interest you.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85452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#2</a:t>
            </a:r>
            <a:br>
              <a:rPr lang="en-CA" dirty="0"/>
            </a:br>
            <a:br>
              <a:rPr lang="en-CA" dirty="0">
                <a:solidFill>
                  <a:srgbClr val="954F7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en-CA" b="1" dirty="0">
                <a:solidFill>
                  <a:schemeClr val="accent1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https://learningmatters.viu.ca/</a:t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222465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One-stop spot for all your academic questions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 Divided into 10 different areas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 4+ ways of explaining the information (videos, tip sheet, visual)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Task:</a:t>
            </a:r>
          </a:p>
          <a:p>
            <a:r>
              <a:rPr lang="en-US" dirty="0"/>
              <a:t> Choose “Learn How to Learn”</a:t>
            </a:r>
          </a:p>
          <a:p>
            <a:r>
              <a:rPr lang="en-US" dirty="0"/>
              <a:t>Watch 5 minutes of a video </a:t>
            </a:r>
          </a:p>
          <a:p>
            <a:r>
              <a:rPr lang="en-US" dirty="0"/>
              <a:t>Share one to two new learning tips from the video you watched. 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14883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045028"/>
            <a:ext cx="10287000" cy="457201"/>
          </a:xfrm>
        </p:spPr>
        <p:txBody>
          <a:bodyPr>
            <a:normAutofit fontScale="90000"/>
          </a:bodyPr>
          <a:lstStyle/>
          <a:p>
            <a:r>
              <a:rPr lang="en-CA" dirty="0"/>
              <a:t>#3</a:t>
            </a:r>
            <a:br>
              <a:rPr lang="en-CA" dirty="0"/>
            </a:br>
            <a:br>
              <a:rPr lang="en-CA" dirty="0">
                <a:hlinkClick r:id="rId2"/>
              </a:rPr>
            </a:br>
            <a:r>
              <a:rPr lang="en-CA" b="1" dirty="0">
                <a:hlinkClick r:id="rId2"/>
              </a:rPr>
              <a:t>https://libguides.viu.ca/?b=s</a:t>
            </a:r>
            <a:br>
              <a:rPr lang="en-CA" b="1" dirty="0"/>
            </a:b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Subject-specific library guides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Go-to resources for your field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“Really Wish I had known about this before!!”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dirty="0"/>
          </a:p>
          <a:p>
            <a:pPr marL="0" indent="0">
              <a:buNone/>
            </a:pPr>
            <a:r>
              <a:rPr lang="en-US" dirty="0"/>
              <a:t>Task: </a:t>
            </a:r>
          </a:p>
          <a:p>
            <a:pPr marL="0" indent="0">
              <a:buNone/>
            </a:pPr>
            <a:r>
              <a:rPr lang="en-US" dirty="0"/>
              <a:t>Scroll down to “Research Guides”, and find one resource that you think will be useful to you.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43151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BC522-E22B-4AF1-B18F-71DC7653E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84026"/>
            <a:ext cx="10515600" cy="206662"/>
          </a:xfrm>
        </p:spPr>
        <p:txBody>
          <a:bodyPr>
            <a:normAutofit fontScale="90000"/>
          </a:bodyPr>
          <a:lstStyle/>
          <a:p>
            <a:endParaRPr lang="en-CA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6FBC5A5-4906-4736-8D99-B00E40AC43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3552" y="146155"/>
            <a:ext cx="11888448" cy="6565690"/>
          </a:xfrm>
          <a:prstGeom prst="rect">
            <a:avLst/>
          </a:prstGeom>
        </p:spPr>
      </p:pic>
      <p:sp>
        <p:nvSpPr>
          <p:cNvPr id="6" name="Arrow: Down 5">
            <a:extLst>
              <a:ext uri="{FF2B5EF4-FFF2-40B4-BE49-F238E27FC236}">
                <a16:creationId xmlns:a16="http://schemas.microsoft.com/office/drawing/2014/main" id="{C2FCE420-0A18-4A5E-AA18-AEC03B706C4C}"/>
              </a:ext>
            </a:extLst>
          </p:cNvPr>
          <p:cNvSpPr/>
          <p:nvPr/>
        </p:nvSpPr>
        <p:spPr>
          <a:xfrm rot="18930942">
            <a:off x="5324877" y="3648436"/>
            <a:ext cx="247663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5D3F51D3-6C13-4A12-908E-67DED648FBD7}"/>
              </a:ext>
            </a:extLst>
          </p:cNvPr>
          <p:cNvSpPr/>
          <p:nvPr/>
        </p:nvSpPr>
        <p:spPr>
          <a:xfrm rot="17552952">
            <a:off x="5172476" y="3995093"/>
            <a:ext cx="247663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49A4ABD9-EED6-4753-AFDA-A40055F6146A}"/>
                  </a:ext>
                </a:extLst>
              </p14:cNvPr>
              <p14:cNvContentPartPr/>
              <p14:nvPr/>
            </p14:nvContentPartPr>
            <p14:xfrm>
              <a:off x="5491555" y="2173195"/>
              <a:ext cx="1772640" cy="37368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49A4ABD9-EED6-4753-AFDA-A40055F6146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482555" y="2164195"/>
                <a:ext cx="1790280" cy="39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FE7712C5-BBD9-47F4-8CAD-37285254CCA8}"/>
                  </a:ext>
                </a:extLst>
              </p14:cNvPr>
              <p14:cNvContentPartPr/>
              <p14:nvPr/>
            </p14:nvContentPartPr>
            <p14:xfrm>
              <a:off x="6293635" y="1827595"/>
              <a:ext cx="1008000" cy="20196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FE7712C5-BBD9-47F4-8CAD-37285254CCA8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275995" y="1791595"/>
                <a:ext cx="1043640" cy="273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78993A81-0255-45C3-AD05-C041EF2ADC42}"/>
                  </a:ext>
                </a:extLst>
              </p14:cNvPr>
              <p14:cNvContentPartPr/>
              <p14:nvPr/>
            </p14:nvContentPartPr>
            <p14:xfrm>
              <a:off x="5874955" y="4425355"/>
              <a:ext cx="1321200" cy="6948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78993A81-0255-45C3-AD05-C041EF2ADC42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857315" y="4389715"/>
                <a:ext cx="1356840" cy="141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75F0F954-805B-405D-8B50-9D05BF5558F6}"/>
                  </a:ext>
                </a:extLst>
              </p14:cNvPr>
              <p14:cNvContentPartPr/>
              <p14:nvPr/>
            </p14:nvContentPartPr>
            <p14:xfrm>
              <a:off x="5857315" y="4715875"/>
              <a:ext cx="662760" cy="2916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75F0F954-805B-405D-8B50-9D05BF5558F6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839315" y="4680235"/>
                <a:ext cx="698400" cy="10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563DDFBA-C739-4058-A834-9F33F461E9F5}"/>
                  </a:ext>
                </a:extLst>
              </p14:cNvPr>
              <p14:cNvContentPartPr/>
              <p14:nvPr/>
            </p14:nvContentPartPr>
            <p14:xfrm>
              <a:off x="5875315" y="6558715"/>
              <a:ext cx="1095120" cy="8316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563DDFBA-C739-4058-A834-9F33F461E9F5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857675" y="6522715"/>
                <a:ext cx="1130760" cy="154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40129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137" y="681038"/>
            <a:ext cx="10920663" cy="821191"/>
          </a:xfrm>
        </p:spPr>
        <p:txBody>
          <a:bodyPr>
            <a:normAutofit fontScale="90000"/>
          </a:bodyPr>
          <a:lstStyle/>
          <a:p>
            <a:br>
              <a:rPr lang="en-CA" dirty="0"/>
            </a:br>
            <a:br>
              <a:rPr lang="en-CA" dirty="0"/>
            </a:br>
            <a:r>
              <a:rPr lang="en-CA" dirty="0"/>
              <a:t>#4</a:t>
            </a:r>
            <a:br>
              <a:rPr lang="en-CA" dirty="0"/>
            </a:br>
            <a:br>
              <a:rPr lang="en-CA" dirty="0">
                <a:hlinkClick r:id="rId2"/>
              </a:rPr>
            </a:br>
            <a:r>
              <a:rPr lang="en-CA" b="1" dirty="0">
                <a:hlinkClick r:id="rId3"/>
              </a:rPr>
              <a:t>https://international.viu.ca/sites/default/files/lc_recommended_websites_s20.pdf</a:t>
            </a:r>
            <a:br>
              <a:rPr lang="en-US" dirty="0"/>
            </a:br>
            <a:br>
              <a:rPr lang="en-CA" b="1" dirty="0"/>
            </a:b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147" y="2422357"/>
            <a:ext cx="10535653" cy="375460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Comprehensive list of sites to improve English as an additional language skills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 Listening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 Reading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 Writing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 Grammar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 Speaking/Pronunciation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 Vocabulary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 Spelling/typing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 Dictionaries/thesauruses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92014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6700" b="1" dirty="0"/>
            </a:br>
            <a:r>
              <a:rPr lang="en-US" sz="6700" b="1" dirty="0"/>
              <a:t>+ </a:t>
            </a:r>
            <a:r>
              <a:rPr lang="en-CA" b="1" dirty="0">
                <a:hlinkClick r:id="rId2"/>
              </a:rPr>
              <a:t>https://owl.purdue.edu/owl/purdue_owl.html</a:t>
            </a:r>
            <a:br>
              <a:rPr lang="en-US" dirty="0"/>
            </a:br>
            <a:endParaRPr lang="en-CA" sz="6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GO-TO outside source for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CA" dirty="0"/>
              <a:t>General writing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CA" dirty="0"/>
              <a:t>Research and citation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CA" dirty="0"/>
              <a:t>Subject-specific writing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CA" dirty="0"/>
              <a:t>Job search writing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CA" dirty="0"/>
              <a:t>ESL-specific grammar</a:t>
            </a:r>
          </a:p>
          <a:p>
            <a:pPr>
              <a:buFont typeface="Wingdings" panose="05000000000000000000" pitchFamily="2" charset="2"/>
              <a:buChar char="q"/>
            </a:pPr>
            <a:endParaRPr lang="en-CA" dirty="0"/>
          </a:p>
          <a:p>
            <a:pPr marL="0" indent="0">
              <a:buNone/>
            </a:pPr>
            <a:r>
              <a:rPr lang="en-CA" dirty="0"/>
              <a:t>Task: choose one area and find one subsection that interests you.</a:t>
            </a:r>
          </a:p>
        </p:txBody>
      </p:sp>
    </p:spTree>
    <p:extLst>
      <p:ext uri="{BB962C8B-B14F-4D97-AF65-F5344CB8AC3E}">
        <p14:creationId xmlns:p14="http://schemas.microsoft.com/office/powerpoint/2010/main" val="687048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536</Words>
  <Application>Microsoft Office PowerPoint</Application>
  <PresentationFormat>Widescreen</PresentationFormat>
  <Paragraphs>84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ProximaNova</vt:lpstr>
      <vt:lpstr>Verdana Pro</vt:lpstr>
      <vt:lpstr>Wingdings</vt:lpstr>
      <vt:lpstr>Office Theme</vt:lpstr>
      <vt:lpstr>1_Office Theme</vt:lpstr>
      <vt:lpstr>Useful Websites for Academic Success</vt:lpstr>
      <vt:lpstr>Today’s Plan</vt:lpstr>
      <vt:lpstr>Introduction:Vancouver Island University Writing Centre (mywconline.com)  https://vancouver.mywconline.com/</vt:lpstr>
      <vt:lpstr>#1  https://services.viu.ca/writing-centre/resources </vt:lpstr>
      <vt:lpstr>#2  https://learningmatters.viu.ca/ </vt:lpstr>
      <vt:lpstr>#3  https://libguides.viu.ca/?b=s </vt:lpstr>
      <vt:lpstr>PowerPoint Presentation</vt:lpstr>
      <vt:lpstr>  #4  https://international.viu.ca/sites/default/files/lc_recommended_websites_s20.pdf  </vt:lpstr>
      <vt:lpstr> + https://owl.purdue.edu/owl/purdue_owl.html </vt:lpstr>
      <vt:lpstr>Other Suggestions</vt:lpstr>
      <vt:lpstr>Your Suggestions?</vt:lpstr>
      <vt:lpstr>PowerPoint Presentation</vt:lpstr>
      <vt:lpstr>Thank you!</vt:lpstr>
    </vt:vector>
  </TitlesOfParts>
  <Company>Vancouver Island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Websites  to Improve Listening, Pronunciation, etc.</dc:title>
  <dc:creator>Sylvia Arnold</dc:creator>
  <cp:lastModifiedBy>kate weber</cp:lastModifiedBy>
  <cp:revision>21</cp:revision>
  <cp:lastPrinted>2018-06-15T18:13:46Z</cp:lastPrinted>
  <dcterms:created xsi:type="dcterms:W3CDTF">2018-06-15T17:07:38Z</dcterms:created>
  <dcterms:modified xsi:type="dcterms:W3CDTF">2021-09-08T21:48:07Z</dcterms:modified>
</cp:coreProperties>
</file>